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33.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7" r:id="rId4"/>
    <p:sldId id="259" r:id="rId5"/>
    <p:sldId id="258" r:id="rId6"/>
    <p:sldId id="260" r:id="rId7"/>
    <p:sldId id="269" r:id="rId8"/>
    <p:sldId id="288" r:id="rId9"/>
    <p:sldId id="289" r:id="rId10"/>
    <p:sldId id="291" r:id="rId11"/>
    <p:sldId id="292" r:id="rId12"/>
    <p:sldId id="293" r:id="rId13"/>
    <p:sldId id="294" r:id="rId14"/>
    <p:sldId id="262" r:id="rId15"/>
    <p:sldId id="261" r:id="rId16"/>
    <p:sldId id="298" r:id="rId17"/>
    <p:sldId id="296" r:id="rId18"/>
    <p:sldId id="295" r:id="rId19"/>
    <p:sldId id="263" r:id="rId20"/>
    <p:sldId id="286" r:id="rId21"/>
    <p:sldId id="264" r:id="rId22"/>
    <p:sldId id="265" r:id="rId23"/>
    <p:sldId id="267" r:id="rId24"/>
    <p:sldId id="268" r:id="rId25"/>
    <p:sldId id="270" r:id="rId26"/>
    <p:sldId id="299" r:id="rId27"/>
    <p:sldId id="271" r:id="rId28"/>
    <p:sldId id="273" r:id="rId29"/>
    <p:sldId id="272"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3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100" d="100"/>
          <a:sy n="100" d="100"/>
        </p:scale>
        <p:origin x="1182" y="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0671D0-2BDB-45AF-A851-D661F6D3C5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73E451CD-2A5A-4E46-AFCE-79644189A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E991DB95-3757-4C7E-9F81-5F60BF055582}"/>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D54EC4B4-1367-4D8E-98C3-AEEF960147F5}"/>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D166ED29-C873-4543-B7E1-E79BD42C1191}"/>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930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84F6BC-9C7D-44E3-8FB3-A5D3FEC50E7C}"/>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5DDFA137-9E72-4D4E-9A9B-9B642B1F51E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8D56E9F-9208-4121-85E1-3069D24C1B8A}"/>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24443664-6186-48C2-95DF-9567CE3B1B9C}"/>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E68714A1-E3E5-42B3-B82F-97C26E3CAF80}"/>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5136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4496B09-4BEB-4AD3-BCC9-B01888D24C3C}"/>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35B18123-2CC5-4AFC-90FD-68FBE07BE8F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413529F-3052-4090-BDE7-86EAB31967F9}"/>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AB9C83CC-6A2F-4599-A82B-3AA20D976E2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145489EC-BA6C-4295-ADF3-CF230364BA4C}"/>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05524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C2B7CF-4E40-4185-8260-B4FC838AA82F}"/>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DC145DE7-F6E6-4997-8029-9B80694E387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C5606A06-4FF1-422C-8D52-F4C6F4EC433D}"/>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D0E736CE-F5D0-4002-ADD5-399C6291026B}"/>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35AE779-A848-4796-9479-123BA3A55D12}"/>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12287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842B49-AEBD-4573-84CE-134E86D11E5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9953F6D9-0132-470C-8C1F-99E53343B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E877F16-A63D-45E3-9E07-B99763F7E371}"/>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19784523-6B3B-4688-A33F-31D12B50A24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82A97AF9-930F-44FA-AE70-F46166F2876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810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D1B7ED-3B4D-4CF3-9AF8-DCFA794554DD}"/>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65C7095C-D1F3-448E-A163-D8112359024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8660A3BF-C8DE-4139-AE13-92B32F00394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84B7D209-7CF1-481D-A144-80767B40CE56}"/>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11B842DF-EF65-4F50-B173-AF577714663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477E9F67-8E18-48D2-8851-11289DBE5C79}"/>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52049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E13AA4-4B3E-47CC-84F7-84A4A9120196}"/>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516C2EB5-78BA-457C-B172-19C0A1917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330350A-7A80-410B-9621-CD221374470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134978DF-27EF-44A3-8C76-B3143C030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9C3C9DE-74D8-4AC4-BC28-30DCC129206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9458EBA5-17CA-4BCA-98D6-C529D9EE43DC}"/>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8" name="Нижний колонтитул 7">
            <a:extLst>
              <a:ext uri="{FF2B5EF4-FFF2-40B4-BE49-F238E27FC236}">
                <a16:creationId xmlns:a16="http://schemas.microsoft.com/office/drawing/2014/main" id="{8D42B907-DAD8-46DF-965D-0B85D9D61108}"/>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847FE150-31C6-4D57-9A40-2BEEDE2DD4B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71874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EDD412-A49B-4A60-BDA9-4DE98A6E7C25}"/>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76332180-815A-4A37-B56E-259D59B731DB}"/>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4" name="Нижний колонтитул 3">
            <a:extLst>
              <a:ext uri="{FF2B5EF4-FFF2-40B4-BE49-F238E27FC236}">
                <a16:creationId xmlns:a16="http://schemas.microsoft.com/office/drawing/2014/main" id="{0352E8DE-1155-454F-BB6A-7FB7A49FF6CA}"/>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A86F4679-CA96-4CE4-872E-B105DE6EB6C4}"/>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5231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0E88BB0-CD50-48ED-8CDC-08B1E4C22A42}"/>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3" name="Нижний колонтитул 2">
            <a:extLst>
              <a:ext uri="{FF2B5EF4-FFF2-40B4-BE49-F238E27FC236}">
                <a16:creationId xmlns:a16="http://schemas.microsoft.com/office/drawing/2014/main" id="{05A81452-4D20-4FB6-84E4-002112616A8F}"/>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A6D58415-FB42-4A51-9C33-5FC3C862E64B}"/>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25333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580E52-EBD8-4698-BC00-B913EC32DB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4580B661-234C-4994-93A0-D2B9787F9E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03FEC5A4-924A-4780-B408-DFCD1F4C3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4EEA3B6-18B1-4F03-81C0-729F3C08CD65}"/>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AF8AFA4F-041E-4869-8D5B-C232A4DE714E}"/>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F4F7C73E-5593-4555-81D8-EE7DEC175ED3}"/>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335176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3BDD2B-B107-4E97-B23F-240320E0BF9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C0284E83-FF34-4A04-ACA2-5913DC0EF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1B5989CA-DA16-41CF-9FD1-E3548A24A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633ABB5-76C9-422A-B6D3-931B70C96F10}"/>
              </a:ext>
            </a:extLst>
          </p:cNvPr>
          <p:cNvSpPr>
            <a:spLocks noGrp="1"/>
          </p:cNvSpPr>
          <p:nvPr>
            <p:ph type="dt" sz="half" idx="10"/>
          </p:nvPr>
        </p:nvSpPr>
        <p:spPr/>
        <p:txBody>
          <a:bodyPr/>
          <a:lstStyle/>
          <a:p>
            <a:fld id="{A76E1671-358D-4BAB-9EB2-DC8D65251B89}" type="datetimeFigureOut">
              <a:rPr lang="en-US" smtClean="0"/>
              <a:t>3/22/2023</a:t>
            </a:fld>
            <a:endParaRPr lang="en-US"/>
          </a:p>
        </p:txBody>
      </p:sp>
      <p:sp>
        <p:nvSpPr>
          <p:cNvPr id="6" name="Нижний колонтитул 5">
            <a:extLst>
              <a:ext uri="{FF2B5EF4-FFF2-40B4-BE49-F238E27FC236}">
                <a16:creationId xmlns:a16="http://schemas.microsoft.com/office/drawing/2014/main" id="{36AECAB4-441B-4BA1-9EB9-CE05AF6BBC73}"/>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8F852E05-DB3B-4B02-9658-B1682F2DF345}"/>
              </a:ext>
            </a:extLst>
          </p:cNvPr>
          <p:cNvSpPr>
            <a:spLocks noGrp="1"/>
          </p:cNvSpPr>
          <p:nvPr>
            <p:ph type="sldNum" sz="quarter" idx="12"/>
          </p:nvPr>
        </p:nvSpPr>
        <p:spPr/>
        <p:txBody>
          <a:bodyPr/>
          <a:lstStyle/>
          <a:p>
            <a:fld id="{69EBD233-594A-4988-B3E0-F12C767C00D3}" type="slidenum">
              <a:rPr lang="en-US" smtClean="0"/>
              <a:t>‹#›</a:t>
            </a:fld>
            <a:endParaRPr lang="en-US"/>
          </a:p>
        </p:txBody>
      </p:sp>
    </p:spTree>
    <p:extLst>
      <p:ext uri="{BB962C8B-B14F-4D97-AF65-F5344CB8AC3E}">
        <p14:creationId xmlns:p14="http://schemas.microsoft.com/office/powerpoint/2010/main" val="2902891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0249F-5E6F-435B-8BA6-2A7715856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B9024CB9-05D5-4CEB-A431-24500E1B25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4934E13-6B72-4799-A173-50AE9991F0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E1671-358D-4BAB-9EB2-DC8D65251B89}" type="datetimeFigureOut">
              <a:rPr lang="en-US" smtClean="0"/>
              <a:t>3/22/2023</a:t>
            </a:fld>
            <a:endParaRPr lang="en-US"/>
          </a:p>
        </p:txBody>
      </p:sp>
      <p:sp>
        <p:nvSpPr>
          <p:cNvPr id="5" name="Нижний колонтитул 4">
            <a:extLst>
              <a:ext uri="{FF2B5EF4-FFF2-40B4-BE49-F238E27FC236}">
                <a16:creationId xmlns:a16="http://schemas.microsoft.com/office/drawing/2014/main" id="{42D8DB70-5BC0-49E9-831B-FA9902663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D5CCAF82-71F2-4F04-AEC5-AD970EB35F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BD233-594A-4988-B3E0-F12C767C00D3}" type="slidenum">
              <a:rPr lang="en-US" smtClean="0"/>
              <a:t>‹#›</a:t>
            </a:fld>
            <a:endParaRPr lang="en-US"/>
          </a:p>
        </p:txBody>
      </p:sp>
    </p:spTree>
    <p:extLst>
      <p:ext uri="{BB962C8B-B14F-4D97-AF65-F5344CB8AC3E}">
        <p14:creationId xmlns:p14="http://schemas.microsoft.com/office/powerpoint/2010/main" val="289998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BB7B41-7122-497A-A583-FEDA914639DE}"/>
              </a:ext>
            </a:extLst>
          </p:cNvPr>
          <p:cNvSpPr>
            <a:spLocks noGrp="1"/>
          </p:cNvSpPr>
          <p:nvPr>
            <p:ph type="ctrTitle"/>
          </p:nvPr>
        </p:nvSpPr>
        <p:spPr>
          <a:xfrm>
            <a:off x="-60960" y="394166"/>
            <a:ext cx="12359640" cy="3034834"/>
          </a:xfrm>
        </p:spPr>
        <p:txBody>
          <a:bodyPr>
            <a:normAutofit/>
          </a:bodyPr>
          <a:lstStyle/>
          <a:p>
            <a:r>
              <a:rPr lang="en-US" b="1" dirty="0"/>
              <a:t>Auto Regressive </a:t>
            </a:r>
            <a:br>
              <a:rPr lang="en-US" b="1" dirty="0"/>
            </a:br>
            <a:r>
              <a:rPr lang="en-US" b="1" dirty="0"/>
              <a:t>Moving </a:t>
            </a:r>
            <a:r>
              <a:rPr lang="en-US" b="1" dirty="0" smtClean="0"/>
              <a:t>Average</a:t>
            </a:r>
            <a:r>
              <a:rPr lang="ru-RU" b="1" dirty="0" smtClean="0"/>
              <a:t> </a:t>
            </a:r>
            <a:r>
              <a:rPr lang="en-US" b="1" dirty="0" smtClean="0"/>
              <a:t>models</a:t>
            </a:r>
            <a:endParaRPr lang="en-US" dirty="0"/>
          </a:p>
        </p:txBody>
      </p:sp>
      <p:sp>
        <p:nvSpPr>
          <p:cNvPr id="3" name="Подзаголовок 2">
            <a:extLst>
              <a:ext uri="{FF2B5EF4-FFF2-40B4-BE49-F238E27FC236}">
                <a16:creationId xmlns:a16="http://schemas.microsoft.com/office/drawing/2014/main" id="{1BE6ACEE-330D-41E3-B6ED-241B20D52AFA}"/>
              </a:ext>
            </a:extLst>
          </p:cNvPr>
          <p:cNvSpPr>
            <a:spLocks noGrp="1"/>
          </p:cNvSpPr>
          <p:nvPr>
            <p:ph type="subTitle" idx="1"/>
          </p:nvPr>
        </p:nvSpPr>
        <p:spPr>
          <a:xfrm>
            <a:off x="1846730" y="3429000"/>
            <a:ext cx="9144000" cy="2906338"/>
          </a:xfrm>
        </p:spPr>
        <p:txBody>
          <a:bodyPr>
            <a:normAutofit lnSpcReduction="10000"/>
          </a:bodyPr>
          <a:lstStyle/>
          <a:p>
            <a:r>
              <a:rPr lang="en-US" dirty="0"/>
              <a:t>The specifics of using the autoregressive (AR);</a:t>
            </a:r>
            <a:br>
              <a:rPr lang="en-US" dirty="0"/>
            </a:br>
            <a:r>
              <a:rPr lang="en-US" dirty="0"/>
              <a:t>moving average (MA) and joined ARMA model;</a:t>
            </a:r>
          </a:p>
          <a:p>
            <a:r>
              <a:rPr lang="en-US" dirty="0"/>
              <a:t>Integrated ARMA model and its use in time series analysis;</a:t>
            </a:r>
          </a:p>
          <a:p>
            <a:r>
              <a:rPr lang="en-US" dirty="0"/>
              <a:t>Seasonal integrated ARMA model and its use in time series analysis;</a:t>
            </a:r>
          </a:p>
          <a:p>
            <a:r>
              <a:rPr lang="en-US" dirty="0"/>
              <a:t>Features of the choice of the order of the ARMA and others models;</a:t>
            </a:r>
          </a:p>
          <a:p>
            <a:r>
              <a:rPr lang="en-US" dirty="0"/>
              <a:t>Review of other ARMA-based models;</a:t>
            </a:r>
          </a:p>
          <a:p>
            <a:r>
              <a:rPr lang="en-US" dirty="0"/>
              <a:t>Examples of solving problems of time series analysis using ARMA.</a:t>
            </a:r>
          </a:p>
        </p:txBody>
      </p:sp>
    </p:spTree>
    <p:extLst>
      <p:ext uri="{BB962C8B-B14F-4D97-AF65-F5344CB8AC3E}">
        <p14:creationId xmlns:p14="http://schemas.microsoft.com/office/powerpoint/2010/main" val="231659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Прямоугольник 4">
            <a:extLst>
              <a:ext uri="{FF2B5EF4-FFF2-40B4-BE49-F238E27FC236}">
                <a16:creationId xmlns:a16="http://schemas.microsoft.com/office/drawing/2014/main" id="{19A766CF-CBE3-4720-BC03-D06D6C178A60}"/>
              </a:ext>
            </a:extLst>
          </p:cNvPr>
          <p:cNvSpPr/>
          <p:nvPr/>
        </p:nvSpPr>
        <p:spPr>
          <a:xfrm>
            <a:off x="515472" y="4913516"/>
            <a:ext cx="11430000" cy="1477328"/>
          </a:xfrm>
          <a:prstGeom prst="rect">
            <a:avLst/>
          </a:prstGeom>
        </p:spPr>
        <p:txBody>
          <a:bodyPr wrap="square">
            <a:spAutoFit/>
          </a:bodyPr>
          <a:lstStyle/>
          <a:p>
            <a:pPr marL="285750" indent="-285750">
              <a:buFont typeface="Arial" panose="020B0604020202020204" pitchFamily="34" charset="0"/>
              <a:buChar char="•"/>
            </a:pPr>
            <a:r>
              <a:rPr lang="en-US" dirty="0"/>
              <a:t> On the obtained plot there are spikes in the PACF at lags 12 and 24, but nothing at seasonal lags in the ACF. This may be suggestive of a SAR(2) term. In the non-seasonal lags, there are three significant spikes in the PACF, suggesting a possible AR(3) term. The pattern in the ACF is not indicative of any simple model. </a:t>
            </a:r>
            <a:endParaRPr lang="ru-RU" dirty="0" smtClean="0"/>
          </a:p>
          <a:p>
            <a:pPr marL="285750" indent="-285750">
              <a:buFont typeface="Arial" panose="020B0604020202020204" pitchFamily="34" charset="0"/>
              <a:buChar char="•"/>
            </a:pPr>
            <a:r>
              <a:rPr lang="en-US" dirty="0" smtClean="0"/>
              <a:t>This </a:t>
            </a:r>
            <a:r>
              <a:rPr lang="en-US" dirty="0"/>
              <a:t>initial analysis suggests that a possible model for these data is an ARIMA(3,0,0)(2,1,0)12</a:t>
            </a:r>
            <a:r>
              <a:rPr lang="en-US" dirty="0" smtClean="0"/>
              <a:t>. </a:t>
            </a:r>
            <a:r>
              <a:rPr lang="en-US" dirty="0"/>
              <a:t>The variations of parameters decline the first guess - it is better to use ARIMA(3,0,1)(0,1,2)12 model.</a:t>
            </a:r>
          </a:p>
        </p:txBody>
      </p:sp>
      <p:pic>
        <p:nvPicPr>
          <p:cNvPr id="9" name="Picture 4" descr="image.png">
            <a:extLst>
              <a:ext uri="{FF2B5EF4-FFF2-40B4-BE49-F238E27FC236}">
                <a16:creationId xmlns:a16="http://schemas.microsoft.com/office/drawing/2014/main" id="{D4F6B6DC-6873-47DC-ADF5-51EE38F35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2" y="1504571"/>
            <a:ext cx="5485842" cy="338783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7252E6A9-5E3C-4BDA-821A-526120D0FE35}"/>
              </a:ext>
            </a:extLst>
          </p:cNvPr>
          <p:cNvSpPr/>
          <p:nvPr/>
        </p:nvSpPr>
        <p:spPr>
          <a:xfrm>
            <a:off x="6163238" y="1517464"/>
            <a:ext cx="5782234" cy="646331"/>
          </a:xfrm>
          <a:prstGeom prst="rect">
            <a:avLst/>
          </a:prstGeom>
        </p:spPr>
        <p:txBody>
          <a:bodyPr wrap="square">
            <a:spAutoFit/>
          </a:bodyPr>
          <a:lstStyle/>
          <a:p>
            <a:r>
              <a:rPr lang="en-US" dirty="0">
                <a:solidFill>
                  <a:srgbClr val="000000"/>
                </a:solidFill>
                <a:latin typeface="georgia" panose="02040502050405020303" pitchFamily="18" charset="0"/>
              </a:rPr>
              <a:t>The variations of parameters decline the first guess - it is better to use ARIMA(3,0,1)(0,1,2)12 model.</a:t>
            </a:r>
            <a:endParaRPr lang="en-US" dirty="0"/>
          </a:p>
        </p:txBody>
      </p:sp>
      <p:pic>
        <p:nvPicPr>
          <p:cNvPr id="10"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692"/>
          <a:stretch/>
        </p:blipFill>
        <p:spPr bwMode="auto">
          <a:xfrm>
            <a:off x="6325158" y="2251331"/>
            <a:ext cx="2193780" cy="23920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16"/>
          <a:stretch/>
        </p:blipFill>
        <p:spPr bwMode="auto">
          <a:xfrm>
            <a:off x="8603241" y="2251331"/>
            <a:ext cx="1375983" cy="237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3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a:t>
            </a:r>
            <a:r>
              <a:rPr lang="en-US" b="1" dirty="0" smtClean="0"/>
              <a:t>Example Residual!</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Прямоугольник 5">
            <a:extLst>
              <a:ext uri="{FF2B5EF4-FFF2-40B4-BE49-F238E27FC236}">
                <a16:creationId xmlns:a16="http://schemas.microsoft.com/office/drawing/2014/main" id="{1E8F06C1-80E3-48C3-BF9E-FB2FB24B4244}"/>
              </a:ext>
            </a:extLst>
          </p:cNvPr>
          <p:cNvSpPr/>
          <p:nvPr/>
        </p:nvSpPr>
        <p:spPr>
          <a:xfrm>
            <a:off x="695325" y="1324660"/>
            <a:ext cx="6096000" cy="646331"/>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a:t>
            </a:r>
            <a:endParaRPr lang="en-US" dirty="0"/>
          </a:p>
        </p:txBody>
      </p:sp>
      <p:pic>
        <p:nvPicPr>
          <p:cNvPr id="16386" name="Picture 2" descr="image.png">
            <a:extLst>
              <a:ext uri="{FF2B5EF4-FFF2-40B4-BE49-F238E27FC236}">
                <a16:creationId xmlns:a16="http://schemas.microsoft.com/office/drawing/2014/main" id="{BF43F526-6D3D-44CD-A0A0-0D4DC93E8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28" y="2037789"/>
            <a:ext cx="5460868" cy="337241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E9B907D4-C1AC-4ECB-9E69-5D7355BFAF64}"/>
              </a:ext>
            </a:extLst>
          </p:cNvPr>
          <p:cNvSpPr/>
          <p:nvPr/>
        </p:nvSpPr>
        <p:spPr>
          <a:xfrm>
            <a:off x="5849472" y="1324660"/>
            <a:ext cx="6096000" cy="2031325"/>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 There are a few significant spikes in the ACF thus the model fails the </a:t>
            </a:r>
            <a:r>
              <a:rPr lang="en-US" dirty="0" err="1">
                <a:solidFill>
                  <a:srgbClr val="000000"/>
                </a:solidFill>
                <a:latin typeface="georgia" panose="02040502050405020303" pitchFamily="18" charset="0"/>
              </a:rPr>
              <a:t>Ljung</a:t>
            </a:r>
            <a:r>
              <a:rPr lang="en-US" dirty="0">
                <a:solidFill>
                  <a:srgbClr val="000000"/>
                </a:solidFill>
                <a:latin typeface="georgia" panose="02040502050405020303" pitchFamily="18" charset="0"/>
              </a:rPr>
              <a:t>-Box test.</a:t>
            </a:r>
            <a:r>
              <a:rPr lang="en-US" dirty="0"/>
              <a:t/>
            </a:r>
            <a:br>
              <a:rPr lang="en-US" dirty="0"/>
            </a:br>
            <a:r>
              <a:rPr lang="en-US" dirty="0">
                <a:solidFill>
                  <a:srgbClr val="000000"/>
                </a:solidFill>
                <a:latin typeface="georgia" panose="02040502050405020303" pitchFamily="18" charset="0"/>
              </a:rPr>
              <a:t>The model can still be used for forecasting, but the prediction intervals may not be accurate due to the correlated residuals.</a:t>
            </a:r>
            <a:endParaRPr lang="en-US" dirty="0"/>
          </a:p>
        </p:txBody>
      </p:sp>
      <p:pic>
        <p:nvPicPr>
          <p:cNvPr id="16388" name="Picture 4" descr="image.png">
            <a:extLst>
              <a:ext uri="{FF2B5EF4-FFF2-40B4-BE49-F238E27FC236}">
                <a16:creationId xmlns:a16="http://schemas.microsoft.com/office/drawing/2014/main" id="{2F065641-E48C-4AE8-982E-8ED9A79EE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55985"/>
            <a:ext cx="4922586" cy="303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59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Arma</a:t>
            </a:r>
            <a:r>
              <a:rPr lang="en-US" dirty="0" smtClean="0"/>
              <a:t> ALGORITHM</a:t>
            </a:r>
            <a:endParaRPr lang="ru-RU" dirty="0"/>
          </a:p>
        </p:txBody>
      </p:sp>
      <p:sp>
        <p:nvSpPr>
          <p:cNvPr id="3" name="Объект 2"/>
          <p:cNvSpPr>
            <a:spLocks noGrp="1"/>
          </p:cNvSpPr>
          <p:nvPr>
            <p:ph idx="1"/>
          </p:nvPr>
        </p:nvSpPr>
        <p:spPr/>
        <p:txBody>
          <a:bodyPr/>
          <a:lstStyle/>
          <a:p>
            <a:r>
              <a:rPr lang="en-US" dirty="0" smtClean="0"/>
              <a:t>1 Make initial guess of orders based on the ACF and PACF</a:t>
            </a:r>
          </a:p>
          <a:p>
            <a:r>
              <a:rPr lang="en-US" dirty="0" smtClean="0"/>
              <a:t>2 Check and select the best set of Orders by minimum of BIC or </a:t>
            </a:r>
            <a:r>
              <a:rPr lang="en-US" dirty="0" err="1" smtClean="0"/>
              <a:t>AICc</a:t>
            </a:r>
            <a:r>
              <a:rPr lang="en-US" dirty="0" smtClean="0"/>
              <a:t> or other criterion (variation of orders)</a:t>
            </a:r>
          </a:p>
          <a:p>
            <a:r>
              <a:rPr lang="en-US" dirty="0" smtClean="0"/>
              <a:t>3 Check the residual of best model (compare with WGN)</a:t>
            </a:r>
          </a:p>
          <a:p>
            <a:r>
              <a:rPr lang="en-US" dirty="0" smtClean="0"/>
              <a:t>4 Make validation of model</a:t>
            </a:r>
            <a:endParaRPr lang="ru-RU" dirty="0"/>
          </a:p>
        </p:txBody>
      </p:sp>
    </p:spTree>
    <p:extLst>
      <p:ext uri="{BB962C8B-B14F-4D97-AF65-F5344CB8AC3E}">
        <p14:creationId xmlns:p14="http://schemas.microsoft.com/office/powerpoint/2010/main" val="252566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BB7B41-7122-497A-A583-FEDA914639DE}"/>
              </a:ext>
            </a:extLst>
          </p:cNvPr>
          <p:cNvSpPr>
            <a:spLocks noGrp="1"/>
          </p:cNvSpPr>
          <p:nvPr>
            <p:ph type="ctrTitle"/>
          </p:nvPr>
        </p:nvSpPr>
        <p:spPr>
          <a:xfrm>
            <a:off x="-60960" y="394166"/>
            <a:ext cx="12359640" cy="3034834"/>
          </a:xfrm>
        </p:spPr>
        <p:txBody>
          <a:bodyPr>
            <a:normAutofit/>
          </a:bodyPr>
          <a:lstStyle/>
          <a:p>
            <a:r>
              <a:rPr lang="en-US" b="1" dirty="0"/>
              <a:t>Auto Regressive </a:t>
            </a:r>
            <a:r>
              <a:rPr lang="en-US" b="1" dirty="0" smtClean="0"/>
              <a:t>Integrative</a:t>
            </a:r>
            <a:r>
              <a:rPr lang="en-US" b="1" dirty="0"/>
              <a:t/>
            </a:r>
            <a:br>
              <a:rPr lang="en-US" b="1" dirty="0"/>
            </a:br>
            <a:r>
              <a:rPr lang="en-US" b="1" dirty="0"/>
              <a:t>Moving </a:t>
            </a:r>
            <a:r>
              <a:rPr lang="en-US" b="1" dirty="0" smtClean="0"/>
              <a:t>Average</a:t>
            </a:r>
            <a:r>
              <a:rPr lang="ru-RU" b="1" dirty="0" smtClean="0"/>
              <a:t> </a:t>
            </a:r>
            <a:r>
              <a:rPr lang="en-US" b="1" dirty="0" smtClean="0"/>
              <a:t>models</a:t>
            </a:r>
            <a:endParaRPr lang="en-US" dirty="0"/>
          </a:p>
        </p:txBody>
      </p:sp>
      <p:sp>
        <p:nvSpPr>
          <p:cNvPr id="4" name="Подзаголовок 3"/>
          <p:cNvSpPr>
            <a:spLocks noGrp="1"/>
          </p:cNvSpPr>
          <p:nvPr>
            <p:ph type="subTitle" idx="1"/>
          </p:nvPr>
        </p:nvSpPr>
        <p:spPr/>
        <p:txBody>
          <a:bodyPr/>
          <a:lstStyle/>
          <a:p>
            <a:endParaRPr lang="ru-RU"/>
          </a:p>
        </p:txBody>
      </p:sp>
    </p:spTree>
    <p:extLst>
      <p:ext uri="{BB962C8B-B14F-4D97-AF65-F5344CB8AC3E}">
        <p14:creationId xmlns:p14="http://schemas.microsoft.com/office/powerpoint/2010/main" val="57301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a:t>Autoregressive integrated moving average (ARIMA)</a:t>
            </a:r>
          </a:p>
        </p:txBody>
      </p:sp>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a:t>The main drawback of the ARMA process in the previously described form is the intrinsic stationary requirement, which lay in the routine of coefficient searching.  </a:t>
            </a:r>
          </a:p>
          <a:p>
            <a:r>
              <a:rPr lang="en-US" sz="2000" dirty="0"/>
              <a:t>Indeed, if we require to obtain the best approximation (the smallest error) on the one part of the series - the series should be the similar (or have the similar behavior) for its future parts to ensure the same error.</a:t>
            </a:r>
          </a:p>
          <a:p>
            <a:r>
              <a:rPr lang="en-US" sz="2000" dirty="0"/>
              <a:t>Actually in Time series analysis for reducing (or eliminate) discussed requirement of stationary firstly we must reach the stationarity. </a:t>
            </a:r>
          </a:p>
          <a:p>
            <a:r>
              <a:rPr lang="en-US" sz="2000" dirty="0"/>
              <a:t>We can reduce task to stationary by trying some inversible transforms. As a rule, this can be done by taking the numerical derivative. </a:t>
            </a:r>
          </a:p>
          <a:p>
            <a:r>
              <a:rPr lang="en-US" sz="2000" b="1" dirty="0"/>
              <a:t>This model is called Autoregressive integrated moving average (ARIMA).</a:t>
            </a:r>
          </a:p>
        </p:txBody>
      </p:sp>
    </p:spTree>
    <p:extLst>
      <p:ext uri="{BB962C8B-B14F-4D97-AF65-F5344CB8AC3E}">
        <p14:creationId xmlns:p14="http://schemas.microsoft.com/office/powerpoint/2010/main" val="344037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a:bodyPr>
          <a:lstStyle/>
          <a:p>
            <a:pPr algn="ctr"/>
            <a:r>
              <a:rPr lang="en-US" b="1" dirty="0"/>
              <a:t>Lag form of ARIMA</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dirty="0"/>
                  <a:t> Let's denote derivative as </a:t>
                </a:r>
                <a14:m>
                  <m:oMath xmlns:m="http://schemas.openxmlformats.org/officeDocument/2006/math">
                    <m:r>
                      <a:rPr lang="en-US" i="1">
                        <a:latin typeface="Cambria Math" panose="02040503050406030204" pitchFamily="18" charset="0"/>
                      </a:rPr>
                      <m:t>𝑑</m:t>
                    </m:r>
                  </m:oMath>
                </a14:m>
                <a:r>
                  <a:rPr lang="en-US" dirty="0"/>
                  <a:t>, numerical derivative can be calculated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=0: </m:t>
                      </m:r>
                      <m:r>
                        <a:rPr lang="en-US" i="1">
                          <a:latin typeface="Cambria Math" panose="02040503050406030204" pitchFamily="18" charset="0"/>
                        </a:rPr>
                        <m:t>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=1: </m:t>
                      </m:r>
                      <m:r>
                        <a:rPr lang="en-US" i="1">
                          <a:latin typeface="Cambria Math" panose="02040503050406030204" pitchFamily="18" charset="0"/>
                        </a:rPr>
                        <m:t>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m:oMathPara>
                </a14:m>
                <a:endParaRPr lang="en-US" dirty="0"/>
              </a:p>
              <a:p>
                <a:pPr marL="0" indent="0" algn="ctr">
                  <a:buNone/>
                </a:pPr>
                <a14:m>
                  <m:oMath xmlns:m="http://schemas.openxmlformats.org/officeDocument/2006/math">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err="1">
                        <a:latin typeface="Cambria Math" panose="02040503050406030204" pitchFamily="18" charset="0"/>
                      </a:rPr>
                      <m:t>𝑒</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𝑐</m:t>
                    </m:r>
                    <m:r>
                      <a:rPr lang="en-US" i="1" dirty="0">
                        <a:latin typeface="Cambria Math" panose="02040503050406030204" pitchFamily="18" charset="0"/>
                      </a:rPr>
                      <m:t>.</m:t>
                    </m:r>
                  </m:oMath>
                </a14:m>
                <a:r>
                  <a:rPr lang="en-US" dirty="0"/>
                  <a:t>   </a:t>
                </a:r>
              </a:p>
            </p:txBody>
          </p:sp>
        </mc:Choice>
        <mc:Fallback>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977" t="-1805"/>
                </a:stretch>
              </a:blipFill>
            </p:spPr>
            <p:txBody>
              <a:bodyPr/>
              <a:lstStyle/>
              <a:p>
                <a:r>
                  <a:rPr lang="ru-RU">
                    <a:noFill/>
                  </a:rPr>
                  <a:t> </a:t>
                </a:r>
              </a:p>
            </p:txBody>
          </p:sp>
        </mc:Fallback>
      </mc:AlternateContent>
      <p:pic>
        <p:nvPicPr>
          <p:cNvPr id="4" name="Picture 4" descr="image.png">
            <a:extLst>
              <a:ext uri="{FF2B5EF4-FFF2-40B4-BE49-F238E27FC236}">
                <a16:creationId xmlns:a16="http://schemas.microsoft.com/office/drawing/2014/main" id="{D10892BB-8D21-40FC-836C-32C6ABB3F8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628"/>
          <a:stretch/>
        </p:blipFill>
        <p:spPr bwMode="auto">
          <a:xfrm>
            <a:off x="177113" y="3450653"/>
            <a:ext cx="5852274" cy="27889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png">
            <a:extLst>
              <a:ext uri="{FF2B5EF4-FFF2-40B4-BE49-F238E27FC236}">
                <a16:creationId xmlns:a16="http://schemas.microsoft.com/office/drawing/2014/main" id="{D10892BB-8D21-40FC-836C-32C6ABB3F8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29" b="52008"/>
          <a:stretch/>
        </p:blipFill>
        <p:spPr bwMode="auto">
          <a:xfrm>
            <a:off x="5795119" y="3298252"/>
            <a:ext cx="6203610" cy="267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4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15600" cy="1325563"/>
          </a:xfrm>
        </p:spPr>
        <p:txBody>
          <a:bodyPr/>
          <a:lstStyle/>
          <a:p>
            <a:r>
              <a:rPr lang="en-US" dirty="0" smtClean="0"/>
              <a:t>EXAMPLE</a:t>
            </a:r>
            <a:endParaRPr lang="ru-RU" dirty="0"/>
          </a:p>
        </p:txBody>
      </p:sp>
      <p:sp>
        <p:nvSpPr>
          <p:cNvPr id="3" name="Объект 2"/>
          <p:cNvSpPr>
            <a:spLocks noGrp="1"/>
          </p:cNvSpPr>
          <p:nvPr>
            <p:ph idx="1"/>
          </p:nvPr>
        </p:nvSpPr>
        <p:spPr/>
        <p:txBody>
          <a:bodyPr/>
          <a:lstStyle/>
          <a:p>
            <a:endParaRPr lang="ru-RU"/>
          </a:p>
        </p:txBody>
      </p:sp>
      <p:pic>
        <p:nvPicPr>
          <p:cNvPr id="4" name="Picture 2" descr="Which of these series are stationary? (a) Google stock price for 200 consecutive days; (b) Daily change in the Google stock price for 200 consecutive days; (c) Annual number of strikes in the US; (d) Monthly sales of new one-family houses sold in the US; (e) Annual price of a dozen eggs in the US (constant dollars); (f) Monthly total of pigs slaughtered in Victoria, Australia; (g) Annual total of lynx trapped in the McKenzie River district of north-west Canada; (h) Monthly Australian beer production; (i) Monthly Australian electricity p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r="32622" b="66447"/>
          <a:stretch/>
        </p:blipFill>
        <p:spPr bwMode="auto">
          <a:xfrm>
            <a:off x="358702" y="998802"/>
            <a:ext cx="7858855" cy="29351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he ACF of the Google stock price (left) and of the daily changes in Google stock price (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57" y="3933976"/>
            <a:ext cx="7975600" cy="278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0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17609" y="293408"/>
            <a:ext cx="10515600" cy="612028"/>
          </a:xfrm>
        </p:spPr>
        <p:txBody>
          <a:bodyPr>
            <a:normAutofit fontScale="90000"/>
          </a:bodyPr>
          <a:lstStyle/>
          <a:p>
            <a:r>
              <a:rPr lang="en-US" b="1" dirty="0"/>
              <a:t>ARIMA  stationarity</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657763" cy="5853952"/>
          </a:xfrm>
        </p:spPr>
        <p:txBody>
          <a:bodyPr>
            <a:normAutofit fontScale="92500" lnSpcReduction="10000"/>
          </a:bodyPr>
          <a:lstStyle/>
          <a:p>
            <a:r>
              <a:rPr lang="en-US" dirty="0"/>
              <a:t>The first thing you need to do when work with ARIMA - is to determine derivation (to exclude trend and make data more stationary). </a:t>
            </a:r>
          </a:p>
          <a:p>
            <a:r>
              <a:rPr lang="en-US" dirty="0"/>
              <a:t>As a rule it is need to be </a:t>
            </a:r>
            <a:r>
              <a:rPr lang="en-US" dirty="0" smtClean="0"/>
              <a:t>0-3 </a:t>
            </a:r>
            <a:r>
              <a:rPr lang="en-US" dirty="0"/>
              <a:t>orders of derivative is applied, and rarely more. </a:t>
            </a:r>
          </a:p>
          <a:p>
            <a:r>
              <a:rPr lang="en-US" dirty="0"/>
              <a:t>For checking the stationarity it can be use a lot of statistical and visual techniques, among them: </a:t>
            </a:r>
          </a:p>
          <a:p>
            <a:pPr lvl="1"/>
            <a:r>
              <a:rPr lang="en-US" b="1" dirty="0"/>
              <a:t>Rolling Statistics</a:t>
            </a:r>
            <a:r>
              <a:rPr lang="en-US" dirty="0"/>
              <a:t>: Plot the rolling mean and rolling standard deviation. The time series is stationary if they remain constant with time (with the naked eye look to see if the lines are straight and parallel to the x-axis).  This technique corresponds to the weak definition of stationary.  </a:t>
            </a:r>
          </a:p>
          <a:p>
            <a:pPr lvl="1"/>
            <a:r>
              <a:rPr lang="en-US" b="1" dirty="0" smtClean="0"/>
              <a:t>ACF analysis (and PACF) </a:t>
            </a:r>
            <a:r>
              <a:rPr lang="en-US" dirty="0"/>
              <a:t>- for the non-stationary process you will see slow decrease and other-wise for stationary. For stationary series autocorrelation function (ACF) plot decays fairly rapidly to zero or below.</a:t>
            </a:r>
          </a:p>
          <a:p>
            <a:pPr lvl="1"/>
            <a:r>
              <a:rPr lang="en-US" b="1" dirty="0" smtClean="0"/>
              <a:t>Augmented Dickey-Fuller (ADF) </a:t>
            </a:r>
            <a:r>
              <a:rPr lang="en-US" b="1" dirty="0"/>
              <a:t>Test</a:t>
            </a:r>
            <a:r>
              <a:rPr lang="en-US" dirty="0"/>
              <a:t>: The time series is considered stationary by specific unit-root test, and the p-value is calculated also. If p-value is low (according to the null hypothesis) and the critical values at 1%, 5%, 10% confidence intervals are as close as possible to the ADF Statistics</a:t>
            </a:r>
            <a:r>
              <a:rPr lang="en-US" dirty="0" smtClean="0"/>
              <a:t>.</a:t>
            </a:r>
            <a:r>
              <a:rPr lang="ru-RU" dirty="0" smtClean="0"/>
              <a:t> </a:t>
            </a:r>
            <a:r>
              <a:rPr lang="en-US" dirty="0" smtClean="0"/>
              <a:t>P-value- statistical significant. </a:t>
            </a:r>
            <a:endParaRPr lang="en-US" dirty="0"/>
          </a:p>
          <a:p>
            <a:pPr lvl="1"/>
            <a:r>
              <a:rPr lang="en-US" b="1" dirty="0"/>
              <a:t>Kwiatkowski–Phillips–Schmidt–Shin (KPSS) test</a:t>
            </a:r>
            <a:r>
              <a:rPr lang="en-US" dirty="0"/>
              <a:t> which is also unit-root test, but differs from ADF in the case of deterministic trend with inflection points.</a:t>
            </a:r>
          </a:p>
          <a:p>
            <a:endParaRPr lang="en-US" dirty="0"/>
          </a:p>
        </p:txBody>
      </p:sp>
    </p:spTree>
    <p:extLst>
      <p:ext uri="{BB962C8B-B14F-4D97-AF65-F5344CB8AC3E}">
        <p14:creationId xmlns:p14="http://schemas.microsoft.com/office/powerpoint/2010/main" val="2849036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a:bodyPr>
          <a:lstStyle/>
          <a:p>
            <a:pPr algn="ctr"/>
            <a:r>
              <a:rPr lang="en-US" b="1" dirty="0"/>
              <a:t>Lag form of ARIMA</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fontScale="77500" lnSpcReduction="20000"/>
              </a:bodyPr>
              <a:lstStyle/>
              <a:p>
                <a:r>
                  <a:rPr lang="en-US" dirty="0" smtClean="0"/>
                  <a:t>Let </a:t>
                </a:r>
                <a:r>
                  <a:rPr lang="en-US" dirty="0"/>
                  <a:t>us define an operator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𝑆</m:t>
                    </m:r>
                  </m:oMath>
                </a14:m>
                <a:r>
                  <a:rPr lang="en-US" dirty="0"/>
                  <a:t>, a map which transform sequences in sequences. It is denoted as </a:t>
                </a:r>
              </a:p>
              <a:p>
                <a:pPr marL="0" indent="0" algn="ctr">
                  <a:buNone/>
                </a:pPr>
                <a14:m>
                  <m:oMath xmlns:m="http://schemas.openxmlformats.org/officeDocument/2006/math">
                    <m:r>
                      <a:rPr lang="en-US" i="1" smtClean="0">
                        <a:latin typeface="Cambria Math" panose="02040503050406030204" pitchFamily="18" charset="0"/>
                      </a:rPr>
                      <m:t>𝐿</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for all </a:t>
                </a:r>
                <a14:m>
                  <m:oMath xmlns:m="http://schemas.openxmlformats.org/officeDocument/2006/math">
                    <m:r>
                      <a:rPr lang="en-US" i="1">
                        <a:latin typeface="Cambria Math" panose="02040503050406030204" pitchFamily="18" charset="0"/>
                      </a:rPr>
                      <m:t>𝑡</m:t>
                    </m:r>
                  </m:oMath>
                </a14:m>
                <a:r>
                  <a:rPr lang="en-US" dirty="0"/>
                  <a:t>.</a:t>
                </a:r>
              </a:p>
              <a:p>
                <a:r>
                  <a:rPr lang="en-US" dirty="0"/>
                  <a:t>We should write </a:t>
                </a:r>
              </a:p>
              <a:p>
                <a:pPr marL="0" indent="0" algn="ctr">
                  <a:buNone/>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𝐿𝑦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a:t>
                </a:r>
              </a:p>
              <a:p>
                <a:r>
                  <a:rPr lang="en-US" dirty="0"/>
                  <a:t>with the meaning that for given sequence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introduce a new sequence </a:t>
                </a:r>
                <a14:m>
                  <m:oMath xmlns:m="http://schemas.openxmlformats.org/officeDocument/2006/math">
                    <m:r>
                      <a:rPr lang="en-US" i="1">
                        <a:latin typeface="Cambria Math" panose="02040503050406030204" pitchFamily="18" charset="0"/>
                      </a:rPr>
                      <m:t>𝐿𝑦</m:t>
                    </m:r>
                  </m:oMath>
                </a14:m>
                <a:r>
                  <a:rPr lang="en-US" dirty="0"/>
                  <a:t>, that at time </a:t>
                </a:r>
                <a14:m>
                  <m:oMath xmlns:m="http://schemas.openxmlformats.org/officeDocument/2006/math">
                    <m:r>
                      <a:rPr lang="en-US" i="1">
                        <a:latin typeface="Cambria Math" panose="02040503050406030204" pitchFamily="18" charset="0"/>
                      </a:rPr>
                      <m:t>𝑛</m:t>
                    </m:r>
                  </m:oMath>
                </a14:m>
                <a:r>
                  <a:rPr lang="en-US" dirty="0"/>
                  <a:t> is equal to the original sequence at time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hence the notation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𝐿𝑦</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oMath>
                </a14:m>
                <a:r>
                  <a:rPr lang="en-US" dirty="0"/>
                  <a:t> (for shortness, we drop the brackets). </a:t>
                </a:r>
              </a:p>
              <a:p>
                <a:r>
                  <a:rPr lang="en-US" dirty="0"/>
                  <a:t>The map </a:t>
                </a:r>
                <a14:m>
                  <m:oMath xmlns:m="http://schemas.openxmlformats.org/officeDocument/2006/math">
                    <m:r>
                      <a:rPr lang="en-US" i="1">
                        <a:latin typeface="Cambria Math" panose="02040503050406030204" pitchFamily="18" charset="0"/>
                      </a:rPr>
                      <m:t>𝐿</m:t>
                    </m:r>
                  </m:oMath>
                </a14:m>
                <a:r>
                  <a:rPr lang="en-US" dirty="0"/>
                  <a:t> is called </a:t>
                </a:r>
                <a:r>
                  <a:rPr lang="en-US" b="1" dirty="0"/>
                  <a:t>time lag operator</a:t>
                </a:r>
                <a:r>
                  <a:rPr lang="en-US" dirty="0"/>
                  <a:t>, or </a:t>
                </a:r>
                <a:r>
                  <a:rPr lang="en-US" b="1" dirty="0"/>
                  <a:t>backward operator</a:t>
                </a:r>
                <a:r>
                  <a:rPr lang="en-US" dirty="0"/>
                  <a:t>. In the same manner we can define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a:p>
              <a:p>
                <a:pPr marL="0" indent="0" algn="ctr">
                  <a:buNone/>
                </a:pPr>
                <a:r>
                  <a:rPr lang="en-US" dirty="0"/>
                  <a:t> </a:t>
                </a:r>
                <a14:m>
                  <m:oMath xmlns:m="http://schemas.openxmlformats.org/officeDocument/2006/math">
                    <m:r>
                      <a:rPr lang="en-US" i="1" dirty="0" smtClean="0">
                        <a:latin typeface="Cambria Math" panose="02040503050406030204" pitchFamily="18" charset="0"/>
                      </a:rPr>
                      <m:t>𝑎𝑛𝑑</m:t>
                    </m:r>
                  </m:oMath>
                </a14:m>
                <a:r>
                  <a:rPr lang="en-US" dirty="0"/>
                  <a:t>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r>
                            <a:rPr lang="en-US" i="1">
                              <a:latin typeface="Cambria Math" panose="02040503050406030204" pitchFamily="18" charset="0"/>
                            </a:rPr>
                            <m:t>𝑘</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dirty="0" smtClean="0"/>
              </a:p>
              <a:p>
                <a:r>
                  <a:rPr lang="en-US" dirty="0"/>
                  <a:t>Let's denote derivative as </a:t>
                </a:r>
                <a14:m>
                  <m:oMath xmlns:m="http://schemas.openxmlformats.org/officeDocument/2006/math">
                    <m:r>
                      <a:rPr lang="en-US" i="1">
                        <a:latin typeface="Cambria Math" panose="02040503050406030204" pitchFamily="18" charset="0"/>
                      </a:rPr>
                      <m:t>𝑑</m:t>
                    </m:r>
                  </m:oMath>
                </a14:m>
                <a:r>
                  <a:rPr lang="en-US" dirty="0"/>
                  <a:t>, numerical derivative can be calculated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=1: </m:t>
                      </m:r>
                      <m:r>
                        <m:rPr>
                          <m:sty m:val="p"/>
                        </m:rPr>
                        <a:rPr lang="en-US" b="0" i="0" smtClean="0">
                          <a:latin typeface="Cambria Math" panose="02040503050406030204" pitchFamily="18" charset="0"/>
                        </a:rPr>
                        <m:t>Δ</m:t>
                      </m:r>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=2:</m:t>
                      </m:r>
                      <m:sSup>
                        <m:sSupPr>
                          <m:ctrlPr>
                            <a:rPr lang="en-US" b="0" i="0" smtClean="0">
                              <a:latin typeface="Cambria Math" panose="02040503050406030204" pitchFamily="18" charset="0"/>
                            </a:rPr>
                          </m:ctrlPr>
                        </m:sSupPr>
                        <m:e>
                          <m:r>
                            <m:rPr>
                              <m:sty m:val="p"/>
                            </m:rPr>
                            <a:rPr lang="en-US">
                              <a:latin typeface="Cambria Math" panose="02040503050406030204" pitchFamily="18" charset="0"/>
                            </a:rPr>
                            <m:t>Δ</m:t>
                          </m:r>
                        </m:e>
                        <m:sup>
                          <m:r>
                            <a:rPr lang="en-US" b="0" i="0" smtClean="0">
                              <a:latin typeface="Cambria Math" panose="02040503050406030204" pitchFamily="18" charset="0"/>
                            </a:rPr>
                            <m:t>2</m:t>
                          </m:r>
                        </m:sup>
                      </m:sSup>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𝐿</m:t>
                              </m:r>
                            </m:e>
                          </m:d>
                        </m:e>
                        <m:sup>
                          <m:r>
                            <a:rPr lang="en-US" b="0" i="1" smtClean="0">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 </m:t>
                      </m:r>
                    </m:oMath>
                  </m:oMathPara>
                </a14:m>
                <a:endParaRPr lang="en-US" dirty="0"/>
              </a:p>
              <a:p>
                <a:pPr marL="0" indent="0" algn="ctr">
                  <a:buNone/>
                </a:pPr>
                <a14:m>
                  <m:oMath xmlns:m="http://schemas.openxmlformats.org/officeDocument/2006/math">
                    <m:r>
                      <a:rPr lang="en-US" i="1" dirty="0">
                        <a:latin typeface="Cambria Math" panose="02040503050406030204" pitchFamily="18" charset="0"/>
                      </a:rPr>
                      <m:t>𝑎𝑛𝑑</m:t>
                    </m:r>
                    <m:r>
                      <a:rPr lang="en-US" i="1" dirty="0">
                        <a:latin typeface="Cambria Math" panose="02040503050406030204" pitchFamily="18" charset="0"/>
                      </a:rPr>
                      <m:t> </m:t>
                    </m:r>
                    <m:r>
                      <a:rPr lang="en-US" i="1" dirty="0" err="1">
                        <a:latin typeface="Cambria Math" panose="02040503050406030204" pitchFamily="18" charset="0"/>
                      </a:rPr>
                      <m:t>𝑒</m:t>
                    </m:r>
                    <m:r>
                      <a:rPr lang="en-US" i="1" dirty="0" err="1">
                        <a:latin typeface="Cambria Math" panose="02040503050406030204" pitchFamily="18" charset="0"/>
                      </a:rPr>
                      <m:t>.</m:t>
                    </m:r>
                    <m:r>
                      <a:rPr lang="en-US" i="1" dirty="0" err="1">
                        <a:latin typeface="Cambria Math" panose="02040503050406030204" pitchFamily="18" charset="0"/>
                      </a:rPr>
                      <m:t>𝑡</m:t>
                    </m:r>
                    <m:r>
                      <a:rPr lang="en-US" i="1" dirty="0" err="1">
                        <a:latin typeface="Cambria Math" panose="02040503050406030204" pitchFamily="18" charset="0"/>
                      </a:rPr>
                      <m:t>.</m:t>
                    </m:r>
                    <m:r>
                      <a:rPr lang="en-US" i="1" dirty="0" err="1">
                        <a:latin typeface="Cambria Math" panose="02040503050406030204" pitchFamily="18" charset="0"/>
                      </a:rPr>
                      <m:t>𝑐</m:t>
                    </m:r>
                    <m:r>
                      <a:rPr lang="en-US" i="1" dirty="0">
                        <a:latin typeface="Cambria Math" panose="02040503050406030204" pitchFamily="18" charset="0"/>
                      </a:rPr>
                      <m:t>.</m:t>
                    </m:r>
                  </m:oMath>
                </a14:m>
                <a:r>
                  <a:rPr lang="en-US" dirty="0"/>
                  <a:t>   </a:t>
                </a:r>
              </a:p>
              <a:p>
                <a:pPr marL="0" indent="0">
                  <a:buNone/>
                </a:pPr>
                <a:endParaRPr lang="en-US" dirty="0"/>
              </a:p>
            </p:txBody>
          </p:sp>
        </mc:Choice>
        <mc:Fallback>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651" t="-2229"/>
                </a:stretch>
              </a:blipFill>
            </p:spPr>
            <p:txBody>
              <a:bodyPr/>
              <a:lstStyle/>
              <a:p>
                <a:r>
                  <a:rPr lang="ru-RU">
                    <a:noFill/>
                  </a:rPr>
                  <a:t> </a:t>
                </a:r>
              </a:p>
            </p:txBody>
          </p:sp>
        </mc:Fallback>
      </mc:AlternateContent>
    </p:spTree>
    <p:extLst>
      <p:ext uri="{BB962C8B-B14F-4D97-AF65-F5344CB8AC3E}">
        <p14:creationId xmlns:p14="http://schemas.microsoft.com/office/powerpoint/2010/main" val="336632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smtClean="0"/>
              <a:t>Lag</a:t>
            </a:r>
            <a:r>
              <a:rPr lang="ru-RU" b="1" dirty="0" smtClean="0"/>
              <a:t> </a:t>
            </a:r>
            <a:r>
              <a:rPr lang="en-US" b="1" dirty="0" smtClean="0"/>
              <a:t>operator </a:t>
            </a:r>
            <a:r>
              <a:rPr lang="en-US" b="1" dirty="0"/>
              <a:t>form of 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838200" y="1129553"/>
                <a:ext cx="10515600" cy="5441576"/>
              </a:xfrm>
            </p:spPr>
            <p:txBody>
              <a:bodyPr>
                <a:normAutofit/>
              </a:bodyPr>
              <a:lstStyle/>
              <a:p>
                <a:r>
                  <a:rPr lang="en-US" dirty="0"/>
                  <a:t> With this notation, we can define the AR model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 </m:t>
                      </m:r>
                    </m:oMath>
                  </m:oMathPara>
                </a14:m>
                <a:endParaRPr lang="en-US" dirty="0"/>
              </a:p>
              <a:p>
                <a:r>
                  <a:rPr lang="en-US" dirty="0"/>
                  <a:t> and MA model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oMath>
                  </m:oMathPara>
                </a14:m>
                <a:endParaRPr lang="en-US" dirty="0"/>
              </a:p>
              <a:p>
                <a:r>
                  <a:rPr lang="en-US" dirty="0"/>
                  <a:t> Thus ARMA(</a:t>
                </a:r>
                <a:r>
                  <a:rPr lang="en-US" dirty="0" err="1"/>
                  <a:t>p,q</a:t>
                </a:r>
                <a:r>
                  <a:rPr lang="en-US" dirty="0"/>
                  <a:t>) model </a:t>
                </a:r>
                <a:r>
                  <a:rPr lang="en-US" dirty="0" err="1"/>
                  <a:t>canbe</a:t>
                </a:r>
                <a:r>
                  <a:rPr lang="en-US" dirty="0"/>
                  <a:t> given in the lag form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oMath>
                  </m:oMathPara>
                </a14:m>
                <a:endParaRPr lang="en-US" dirty="0"/>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838200" y="1129553"/>
                <a:ext cx="10515600" cy="5441576"/>
              </a:xfrm>
              <a:blipFill>
                <a:blip r:embed="rId2"/>
                <a:stretch>
                  <a:fillRect l="-1043" t="-1792"/>
                </a:stretch>
              </a:blipFill>
            </p:spPr>
            <p:txBody>
              <a:bodyPr/>
              <a:lstStyle/>
              <a:p>
                <a:r>
                  <a:rPr lang="ru-RU">
                    <a:noFill/>
                  </a:rPr>
                  <a:t> </a:t>
                </a:r>
              </a:p>
            </p:txBody>
          </p:sp>
        </mc:Fallback>
      </mc:AlternateContent>
    </p:spTree>
    <p:extLst>
      <p:ext uri="{BB962C8B-B14F-4D97-AF65-F5344CB8AC3E}">
        <p14:creationId xmlns:p14="http://schemas.microsoft.com/office/powerpoint/2010/main" val="3469410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55812" y="1192306"/>
                <a:ext cx="10797988" cy="4984657"/>
              </a:xfrm>
            </p:spPr>
            <p:txBody>
              <a:bodyPr>
                <a:normAutofit fontScale="85000" lnSpcReduction="10000"/>
              </a:bodyPr>
              <a:lstStyle/>
              <a:p>
                <a:r>
                  <a:rPr lang="en-US" dirty="0" smtClean="0"/>
                  <a:t>Let's consider the weighted moving average equation (</a:t>
                </a:r>
                <a:r>
                  <a:rPr lang="en-US" b="1" dirty="0" err="1"/>
                  <a:t>AutoRegression</a:t>
                </a:r>
                <a:r>
                  <a:rPr lang="en-US" b="1" dirty="0"/>
                  <a:t>, AR</a:t>
                </a:r>
                <a:r>
                  <a:rPr lang="en-US" dirty="0"/>
                  <a:t>)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a:p>
                <a:r>
                  <a:rPr lang="en-US" dirty="0"/>
                  <a:t>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can be also represented as its set of random-walk-like processes</a:t>
                </a:r>
                <a:br>
                  <a:rPr lang="en-US" dirty="0"/>
                </a:br>
                <a:r>
                  <a:rPr lang="en-US" dirty="0"/>
                  <a:t> </a:t>
                </a:r>
                <a:r>
                  <a:rPr lang="en-US" b="1" dirty="0"/>
                  <a:t>Moving Average, MA</a:t>
                </a:r>
                <a:r>
                  <a:rPr lang="en-US" dirty="0"/>
                  <a:t> as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=1</m:t>
                    </m:r>
                  </m:oMath>
                </a14:m>
                <a:r>
                  <a:rPr lang="en-US" dirty="0" smtClean="0"/>
                  <a:t>. </a:t>
                </a:r>
                <a:r>
                  <a:rPr lang="en-US" dirty="0" err="1" smtClean="0"/>
                  <a:t>Vold</a:t>
                </a:r>
                <a:r>
                  <a:rPr lang="en-US" dirty="0" smtClean="0"/>
                  <a:t> Theorem – every almost stationary TS could be described as</a:t>
                </a:r>
              </a:p>
              <a:p>
                <a:pPr marL="0" indent="0" algn="ctr">
                  <a:buNone/>
                </a:pPr>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r>
                      <a:rPr lang="en-US" i="1">
                        <a:latin typeface="Cambria Math" panose="02040503050406030204" pitchFamily="18" charset="0"/>
                      </a:rPr>
                      <m:t>,</m:t>
                    </m:r>
                  </m:oMath>
                </a14:m>
                <a:endParaRPr lang="en-US" dirty="0" smtClean="0"/>
              </a:p>
              <a:p>
                <a:r>
                  <a:rPr lang="en-US" dirty="0"/>
                  <a:t>almost </a:t>
                </a:r>
                <a:r>
                  <a:rPr lang="en-US" dirty="0" smtClean="0"/>
                  <a:t>stationary = stationary + simple trend, and in limit case q could be </a:t>
                </a:r>
                <a:r>
                  <a:rPr lang="en-US" dirty="0" err="1" smtClean="0"/>
                  <a:t>inifinity</a:t>
                </a:r>
                <a:r>
                  <a:rPr lang="en-US" dirty="0" smtClean="0"/>
                  <a:t> value.</a:t>
                </a:r>
                <a:endParaRPr lang="en-US" dirty="0"/>
              </a:p>
              <a:p>
                <a:endParaRPr lang="en-US" dirty="0"/>
              </a:p>
            </p:txBody>
          </p:sp>
        </mc:Choice>
        <mc:Fallback>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55812" y="1192306"/>
                <a:ext cx="10797988" cy="4984657"/>
              </a:xfrm>
              <a:blipFill>
                <a:blip r:embed="rId2"/>
                <a:stretch>
                  <a:fillRect l="-734" t="-2326"/>
                </a:stretch>
              </a:blipFill>
            </p:spPr>
            <p:txBody>
              <a:bodyPr/>
              <a:lstStyle/>
              <a:p>
                <a:r>
                  <a:rPr lang="ru-RU">
                    <a:noFill/>
                  </a:rPr>
                  <a:t> </a:t>
                </a:r>
              </a:p>
            </p:txBody>
          </p:sp>
        </mc:Fallback>
      </mc:AlternateContent>
    </p:spTree>
    <p:extLst>
      <p:ext uri="{BB962C8B-B14F-4D97-AF65-F5344CB8AC3E}">
        <p14:creationId xmlns:p14="http://schemas.microsoft.com/office/powerpoint/2010/main" val="42456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smtClean="0"/>
              <a:t>Lag</a:t>
            </a:r>
            <a:r>
              <a:rPr lang="ru-RU" b="1" dirty="0" smtClean="0"/>
              <a:t> </a:t>
            </a:r>
            <a:r>
              <a:rPr lang="en-US" b="1" dirty="0" smtClean="0"/>
              <a:t>operator </a:t>
            </a:r>
            <a:r>
              <a:rPr lang="en-US" b="1" dirty="0"/>
              <a:t>form of ARIMA</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838200" y="1129553"/>
                <a:ext cx="10515600" cy="5441576"/>
              </a:xfrm>
            </p:spPr>
            <p:txBody>
              <a:bodyPr>
                <a:normAutofit/>
              </a:bodyPr>
              <a:lstStyle/>
              <a:p>
                <a:r>
                  <a:rPr lang="en-US" dirty="0" smtClean="0"/>
                  <a:t> </a:t>
                </a:r>
                <a:r>
                  <a:rPr lang="en-US" dirty="0" smtClean="0"/>
                  <a:t> </a:t>
                </a:r>
                <a:r>
                  <a:rPr lang="en-US" dirty="0"/>
                  <a:t>In the lag form we can define numerical derivative as</a:t>
                </a:r>
              </a:p>
              <a:p>
                <a:pPr marL="0" indent="0">
                  <a:buNone/>
                </a:pPr>
                <a14:m>
                  <m:oMathPara xmlns:m="http://schemas.openxmlformats.org/officeDocument/2006/math">
                    <m:oMathParaPr>
                      <m:jc m:val="centerGroup"/>
                    </m:oMathParaPr>
                    <m:oMath xmlns:m="http://schemas.openxmlformats.org/officeDocument/2006/math">
                      <m:r>
                        <m:rPr>
                          <m:sty m:val="p"/>
                        </m:rPr>
                        <a:rPr lang="en-US" i="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=(1−</m:t>
                      </m:r>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i="0">
                              <a:latin typeface="Cambria Math" panose="02040503050406030204" pitchFamily="18" charset="0"/>
                            </a:rPr>
                            <m:t>Δ</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r>
                        <a:rPr lang="en-US" i="1">
                          <a:latin typeface="Cambria Math" panose="02040503050406030204" pitchFamily="18" charset="0"/>
                        </a:rPr>
                        <m:t>𝐿</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m:oMathPara>
                </a14:m>
                <a:endParaRPr lang="en-US" dirty="0"/>
              </a:p>
              <a:p>
                <a:r>
                  <a:rPr lang="en-US" dirty="0"/>
                  <a:t>Using the derivative definition we can write the </a:t>
                </a:r>
                <a:r>
                  <a:rPr lang="en-US" dirty="0" smtClean="0"/>
                  <a:t> </a:t>
                </a:r>
                <a14:m>
                  <m:oMath xmlns:m="http://schemas.openxmlformats.org/officeDocument/2006/math">
                    <m:r>
                      <a:rPr lang="en-US" i="1" dirty="0" smtClean="0">
                        <a:latin typeface="Cambria Math" panose="02040503050406030204" pitchFamily="18" charset="0"/>
                      </a:rPr>
                      <m:t>𝐴𝑅𝐼𝑀𝐴</m:t>
                    </m:r>
                    <m:r>
                      <a:rPr lang="en-US" i="1" dirty="0" smtClean="0">
                        <a:latin typeface="Cambria Math" panose="02040503050406030204" pitchFamily="18" charset="0"/>
                      </a:rPr>
                      <m:t>(</m:t>
                    </m:r>
                    <m:r>
                      <a:rPr lang="en-US" i="1" dirty="0" err="1">
                        <a:latin typeface="Cambria Math" panose="02040503050406030204" pitchFamily="18" charset="0"/>
                      </a:rPr>
                      <m:t>𝑝</m:t>
                    </m:r>
                    <m:r>
                      <a:rPr lang="en-US" i="1" dirty="0" err="1">
                        <a:latin typeface="Cambria Math" panose="02040503050406030204" pitchFamily="18" charset="0"/>
                      </a:rPr>
                      <m:t>,</m:t>
                    </m:r>
                    <m:r>
                      <a:rPr lang="en-US" i="1" dirty="0" err="1">
                        <a:latin typeface="Cambria Math" panose="02040503050406030204" pitchFamily="18" charset="0"/>
                      </a:rPr>
                      <m:t>𝑑</m:t>
                    </m:r>
                    <m:r>
                      <a:rPr lang="en-US" i="1" dirty="0" err="1">
                        <a:latin typeface="Cambria Math" panose="02040503050406030204" pitchFamily="18" charset="0"/>
                      </a:rPr>
                      <m:t>,</m:t>
                    </m:r>
                    <m:r>
                      <a:rPr lang="en-US" i="1" dirty="0" err="1">
                        <a:latin typeface="Cambria Math" panose="02040503050406030204" pitchFamily="18" charset="0"/>
                      </a:rPr>
                      <m:t>𝑞</m:t>
                    </m:r>
                    <m:r>
                      <a:rPr lang="en-US" i="1" dirty="0">
                        <a:latin typeface="Cambria Math" panose="02040503050406030204" pitchFamily="18" charset="0"/>
                      </a:rPr>
                      <m:t>)</m:t>
                    </m:r>
                  </m:oMath>
                </a14:m>
                <a:r>
                  <a:rPr lang="en-US" dirty="0"/>
                  <a:t> </a:t>
                </a:r>
                <a:r>
                  <a:rPr lang="en-US" dirty="0" smtClean="0"/>
                  <a:t>model </a:t>
                </a:r>
                <a:r>
                  <a:rPr lang="en-US" dirty="0"/>
                  <a:t>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)(1−</m:t>
                      </m:r>
                      <m:r>
                        <a:rPr lang="en-US" i="1">
                          <a:latin typeface="Cambria Math" panose="02040503050406030204" pitchFamily="18" charset="0"/>
                        </a:rPr>
                        <m:t>𝐿</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oMath>
                  </m:oMathPara>
                </a14:m>
                <a:endParaRPr lang="en-US" dirty="0"/>
              </a:p>
              <a:p>
                <a:r>
                  <a:rPr lang="en-US" dirty="0"/>
                  <a:t> if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has a linear trend; if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=2</m:t>
                    </m:r>
                  </m:oMath>
                </a14:m>
                <a:r>
                  <a:rPr lang="en-US" dirty="0"/>
                  <a:t>, a quadratic trend and so on</a:t>
                </a:r>
                <a:r>
                  <a:rPr lang="en-US" dirty="0" smtClean="0"/>
                  <a:t>.</a:t>
                </a:r>
              </a:p>
              <a:p>
                <a:r>
                  <a:rPr lang="en-US" dirty="0" smtClean="0"/>
                  <a:t>ARIMA has 3 </a:t>
                </a:r>
                <a:r>
                  <a:rPr lang="en-US" dirty="0" smtClean="0"/>
                  <a:t>orders</a:t>
                </a:r>
                <a:r>
                  <a:rPr lang="en-US" dirty="0" smtClean="0"/>
                  <a:t>: </a:t>
                </a:r>
                <a14:m>
                  <m:oMath xmlns:m="http://schemas.openxmlformats.org/officeDocument/2006/math">
                    <m:r>
                      <a:rPr lang="en-US" i="1" dirty="0" smtClean="0">
                        <a:latin typeface="Cambria Math" panose="02040503050406030204" pitchFamily="18" charset="0"/>
                      </a:rPr>
                      <m:t>𝑝</m:t>
                    </m:r>
                  </m:oMath>
                </a14:m>
                <a:r>
                  <a:rPr lang="en-US" dirty="0" smtClean="0"/>
                  <a:t> – AR order; </a:t>
                </a:r>
                <a14:m>
                  <m:oMath xmlns:m="http://schemas.openxmlformats.org/officeDocument/2006/math">
                    <m:r>
                      <a:rPr lang="en-US" i="1" dirty="0" smtClean="0">
                        <a:latin typeface="Cambria Math" panose="02040503050406030204" pitchFamily="18" charset="0"/>
                      </a:rPr>
                      <m:t>𝑞</m:t>
                    </m:r>
                  </m:oMath>
                </a14:m>
                <a:r>
                  <a:rPr lang="en-US" dirty="0" smtClean="0"/>
                  <a:t> – MA order; </a:t>
                </a:r>
                <a14:m>
                  <m:oMath xmlns:m="http://schemas.openxmlformats.org/officeDocument/2006/math">
                    <m:r>
                      <a:rPr lang="en-US" i="1" dirty="0" smtClean="0">
                        <a:latin typeface="Cambria Math" panose="02040503050406030204" pitchFamily="18" charset="0"/>
                      </a:rPr>
                      <m:t>𝑑</m:t>
                    </m:r>
                  </m:oMath>
                </a14:m>
                <a:r>
                  <a:rPr lang="en-US" dirty="0" smtClean="0"/>
                  <a:t> – derivative order</a:t>
                </a:r>
                <a:r>
                  <a:rPr lang="en-US" dirty="0" smtClean="0"/>
                  <a:t>.</a:t>
                </a:r>
              </a:p>
              <a:p>
                <a:r>
                  <a:rPr lang="en-US" dirty="0" smtClean="0"/>
                  <a:t>In other words:</a:t>
                </a:r>
              </a:p>
              <a:p>
                <a:pPr marL="0" indent="0">
                  <a:buNone/>
                </a:pPr>
                <a14:m>
                  <m:oMath xmlns:m="http://schemas.openxmlformats.org/officeDocument/2006/math">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sSup>
                      <m:sSupPr>
                        <m:ctrlPr>
                          <a:rPr lang="en-US" i="1">
                            <a:latin typeface="Cambria Math" panose="02040503050406030204" pitchFamily="18" charset="0"/>
                          </a:rPr>
                        </m:ctrlPr>
                      </m:sSupPr>
                      <m:e>
                        <m:r>
                          <a:rPr lang="en-US" i="1">
                            <a:latin typeface="Cambria Math" panose="02040503050406030204" pitchFamily="18" charset="0"/>
                          </a:rPr>
                          <m:t>)</m:t>
                        </m:r>
                        <m:r>
                          <m:rPr>
                            <m:sty m:val="p"/>
                          </m:rPr>
                          <a:rPr lang="en-US" b="0" i="0" smtClean="0">
                            <a:latin typeface="Cambria Math" panose="02040503050406030204" pitchFamily="18" charset="0"/>
                          </a:rPr>
                          <m:t>Δ</m:t>
                        </m:r>
                      </m:e>
                      <m:sup>
                        <m:r>
                          <a:rPr lang="en-US" i="1">
                            <a:latin typeface="Cambria Math" panose="02040503050406030204" pitchFamily="18" charset="0"/>
                          </a:rPr>
                          <m:t>𝑑</m:t>
                        </m:r>
                      </m:sup>
                    </m:s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sub>
                    </m:sSub>
                  </m:oMath>
                </a14:m>
                <a:r>
                  <a:rPr lang="en-US" dirty="0" smtClean="0"/>
                  <a:t> </a:t>
                </a:r>
                <a:endParaRPr lang="en-US" dirty="0"/>
              </a:p>
            </p:txBody>
          </p:sp>
        </mc:Choice>
        <mc:Fallback>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838200" y="1129553"/>
                <a:ext cx="10515600" cy="5441576"/>
              </a:xfrm>
              <a:blipFill>
                <a:blip r:embed="rId2"/>
                <a:stretch>
                  <a:fillRect l="-1043" t="-1792" r="-406"/>
                </a:stretch>
              </a:blipFill>
            </p:spPr>
            <p:txBody>
              <a:bodyPr/>
              <a:lstStyle/>
              <a:p>
                <a:r>
                  <a:rPr lang="ru-RU">
                    <a:noFill/>
                  </a:rPr>
                  <a:t> </a:t>
                </a:r>
              </a:p>
            </p:txBody>
          </p:sp>
        </mc:Fallback>
      </mc:AlternateContent>
    </p:spTree>
    <p:extLst>
      <p:ext uri="{BB962C8B-B14F-4D97-AF65-F5344CB8AC3E}">
        <p14:creationId xmlns:p14="http://schemas.microsoft.com/office/powerpoint/2010/main" val="424973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Lag form of 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9" y="905436"/>
                <a:ext cx="10515600" cy="5853952"/>
              </a:xfrm>
            </p:spPr>
            <p:txBody>
              <a:bodyPr>
                <a:normAutofit fontScale="55000" lnSpcReduction="20000"/>
              </a:bodyPr>
              <a:lstStyle/>
              <a:p>
                <a:r>
                  <a:rPr lang="en-US" sz="2600" dirty="0"/>
                  <a:t> In some case you may come across the following forms of ARIMA</a:t>
                </a:r>
              </a:p>
              <a:p>
                <a:pPr marL="0" indent="0">
                  <a:buNone/>
                </a:pPr>
                <a:r>
                  <a:rPr lang="en-US" sz="2600" dirty="0"/>
                  <a:t> </a:t>
                </a:r>
              </a:p>
              <a:p>
                <a:pPr marL="0" indent="0">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2600" i="1">
                              <a:latin typeface="Cambria Math" panose="02040503050406030204" pitchFamily="18" charset="0"/>
                            </a:rPr>
                          </m:ctrlPr>
                        </m:mPr>
                        <m:mr>
                          <m:e>
                            <m:r>
                              <a:rPr lang="en-US" sz="2600" i="1">
                                <a:latin typeface="Cambria Math" panose="02040503050406030204" pitchFamily="18" charset="0"/>
                              </a:rPr>
                              <m:t>(1):</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(2.1):</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(2.2):</m:t>
                            </m:r>
                          </m:e>
                          <m:e>
                            <m:r>
                              <a:rPr lang="en-US" sz="2600" i="1">
                                <a:latin typeface="Cambria Math" panose="02040503050406030204" pitchFamily="18" charset="0"/>
                              </a:rPr>
                              <m:t> (1−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𝑝</m:t>
                                </m:r>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𝑒</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+(1+</m:t>
                            </m:r>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𝑞</m:t>
                                </m:r>
                              </m:sup>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𝑖</m:t>
                                    </m:r>
                                  </m:sub>
                                </m:sSub>
                              </m:e>
                            </m:nary>
                            <m:sSup>
                              <m:sSupPr>
                                <m:ctrlPr>
                                  <a:rPr lang="en-US" sz="2600" i="1">
                                    <a:latin typeface="Cambria Math" panose="02040503050406030204" pitchFamily="18" charset="0"/>
                                  </a:rPr>
                                </m:ctrlPr>
                              </m:sSupPr>
                              <m:e>
                                <m:r>
                                  <a:rPr lang="en-US" sz="2600" i="1">
                                    <a:latin typeface="Cambria Math" panose="02040503050406030204" pitchFamily="18" charset="0"/>
                                  </a:rPr>
                                  <m:t>𝐿</m:t>
                                </m:r>
                              </m:e>
                              <m:sup>
                                <m:r>
                                  <a:rPr lang="en-US" sz="2600" i="1">
                                    <a:latin typeface="Cambria Math" panose="02040503050406030204" pitchFamily="18" charset="0"/>
                                  </a:rPr>
                                  <m:t>𝑖</m:t>
                                </m:r>
                              </m:sup>
                            </m:sSup>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e>
                        </m:mr>
                        <m:mr>
                          <m:e/>
                          <m:e/>
                        </m:mr>
                        <m:mr>
                          <m:e>
                            <m:r>
                              <a:rPr lang="en-US" sz="2600" i="1">
                                <a:latin typeface="Cambria Math" panose="02040503050406030204" pitchFamily="18" charset="0"/>
                              </a:rPr>
                              <m:t>(3):</m:t>
                            </m:r>
                          </m:e>
                          <m:e>
                            <m:r>
                              <a:rPr lang="en-US" sz="2600" i="1">
                                <a:latin typeface="Cambria Math" panose="02040503050406030204" pitchFamily="18" charset="0"/>
                              </a:rPr>
                              <m:t> </m:t>
                            </m:r>
                            <m:r>
                              <a:rPr lang="en-US" sz="2600" i="1">
                                <a:latin typeface="Cambria Math" panose="02040503050406030204" pitchFamily="18" charset="0"/>
                              </a:rPr>
                              <m:t>𝜙</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r>
                              <a:rPr lang="en-US" sz="2600" i="1">
                                <a:latin typeface="Cambria Math" panose="02040503050406030204" pitchFamily="18" charset="0"/>
                              </a:rPr>
                              <m:t>,</m:t>
                            </m:r>
                          </m:e>
                        </m:mr>
                        <m:mr>
                          <m:e/>
                          <m:e/>
                        </m:mr>
                        <m:mr>
                          <m:e>
                            <m:r>
                              <a:rPr lang="en-US" sz="2600" i="1">
                                <a:latin typeface="Cambria Math" panose="02040503050406030204" pitchFamily="18" charset="0"/>
                              </a:rPr>
                              <m:t>(4):</m:t>
                            </m:r>
                          </m:e>
                          <m:e>
                            <m:r>
                              <a:rPr lang="en-US" sz="2600" i="1">
                                <a:latin typeface="Cambria Math" panose="02040503050406030204" pitchFamily="18" charset="0"/>
                              </a:rPr>
                              <m:t>𝜙</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p>
                              <m:sSupPr>
                                <m:ctrlPr>
                                  <a:rPr lang="en-US" sz="2600" i="1">
                                    <a:latin typeface="Cambria Math" panose="02040503050406030204" pitchFamily="18" charset="0"/>
                                  </a:rPr>
                                </m:ctrlPr>
                              </m:sSupPr>
                              <m:e>
                                <m:r>
                                  <a:rPr lang="en-US" sz="2600" i="1">
                                    <a:latin typeface="Cambria Math" panose="02040503050406030204" pitchFamily="18" charset="0"/>
                                  </a:rPr>
                                  <m:t>𝛥</m:t>
                                </m:r>
                              </m:e>
                              <m:sup>
                                <m:r>
                                  <a:rPr lang="en-US" sz="2600" i="1">
                                    <a:latin typeface="Cambria Math" panose="02040503050406030204" pitchFamily="18" charset="0"/>
                                  </a:rPr>
                                  <m:t>𝑑</m:t>
                                </m:r>
                              </m:sup>
                            </m:sSup>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r>
                              <a:rPr lang="en-US" sz="2600" i="1">
                                <a:latin typeface="Cambria Math" panose="02040503050406030204" pitchFamily="18" charset="0"/>
                              </a:rPr>
                              <m:t>𝐿</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𝜀</m:t>
                                </m:r>
                              </m:e>
                              <m:sub>
                                <m:r>
                                  <a:rPr lang="en-US" sz="2600" i="1">
                                    <a:latin typeface="Cambria Math" panose="02040503050406030204" pitchFamily="18" charset="0"/>
                                  </a:rPr>
                                  <m:t>𝑛</m:t>
                                </m:r>
                              </m:sub>
                            </m:sSub>
                            <m:r>
                              <a:rPr lang="en-US" sz="2600" i="1">
                                <a:latin typeface="Cambria Math" panose="02040503050406030204" pitchFamily="18" charset="0"/>
                              </a:rPr>
                              <m:t>,</m:t>
                            </m:r>
                          </m:e>
                        </m:mr>
                        <m:mr>
                          <m:e/>
                          <m:e/>
                        </m:mr>
                      </m:m>
                    </m:oMath>
                  </m:oMathPara>
                </a14:m>
                <a:endParaRPr lang="en-US" sz="2600" dirty="0"/>
              </a:p>
              <a:p>
                <a:r>
                  <a:rPr lang="en-US" sz="2600" dirty="0"/>
                  <a:t> where </a:t>
                </a:r>
                <a14:m>
                  <m:oMath xmlns:m="http://schemas.openxmlformats.org/officeDocument/2006/math">
                    <m:r>
                      <a:rPr lang="en-US" sz="2600" i="1">
                        <a:latin typeface="Cambria Math" panose="02040503050406030204" pitchFamily="18" charset="0"/>
                      </a:rPr>
                      <m:t>𝑐</m:t>
                    </m:r>
                  </m:oMath>
                </a14:m>
                <a:r>
                  <a:rPr lang="en-US" sz="2600" dirty="0"/>
                  <a:t> is some addition deterministic constant or slow change almost deterministic trend and </a:t>
                </a:r>
                <a14:m>
                  <m:oMath xmlns:m="http://schemas.openxmlformats.org/officeDocument/2006/math">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𝑛</m:t>
                    </m:r>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𝑒</m:t>
                    </m:r>
                    <m:r>
                      <a:rPr lang="en-US" sz="2600" i="1">
                        <a:latin typeface="Cambria Math" panose="02040503050406030204" pitchFamily="18" charset="0"/>
                      </a:rPr>
                      <m:t>⋅</m:t>
                    </m:r>
                    <m:r>
                      <a:rPr lang="en-US" sz="2600" i="1">
                        <a:latin typeface="Cambria Math" panose="02040503050406030204" pitchFamily="18" charset="0"/>
                      </a:rPr>
                      <m:t>𝑛</m:t>
                    </m:r>
                  </m:oMath>
                </a14:m>
                <a:r>
                  <a:rPr lang="en-US" sz="2600" dirty="0"/>
                  <a:t> is the deterministic linear trend;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𝑡h𝑒</m:t>
                      </m:r>
                      <m:r>
                        <a:rPr lang="en-US">
                          <a:latin typeface="Cambria Math" panose="02040503050406030204" pitchFamily="18" charset="0"/>
                        </a:rPr>
                        <m:t> </m:t>
                      </m:r>
                      <m:r>
                        <a:rPr lang="en-US" i="1">
                          <a:latin typeface="Cambria Math" panose="02040503050406030204" pitchFamily="18" charset="0"/>
                        </a:rPr>
                        <m:t>𝐴𝑅</m:t>
                      </m:r>
                      <m:r>
                        <a:rPr lang="en-US">
                          <a:latin typeface="Cambria Math" panose="02040503050406030204" pitchFamily="18" charset="0"/>
                        </a:rPr>
                        <m:t> </m:t>
                      </m:r>
                      <m:r>
                        <a:rPr lang="en-US" i="1">
                          <a:latin typeface="Cambria Math" panose="02040503050406030204" pitchFamily="18" charset="0"/>
                        </a:rPr>
                        <m:t>𝑜𝑝𝑒𝑟𝑎𝑡𝑜𝑟</m:t>
                      </m:r>
                      <m:r>
                        <a:rPr lang="en-US">
                          <a:latin typeface="Cambria Math" panose="02040503050406030204" pitchFamily="18" charset="0"/>
                        </a:rPr>
                        <m:t>: </m:t>
                      </m:r>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oMath>
                  </m:oMathPara>
                </a14:m>
                <a:endParaRPr lang="en-US" dirty="0"/>
              </a:p>
              <a:p>
                <a:pPr marL="0" indent="0" algn="ctr">
                  <a:buNone/>
                </a:pPr>
                <a:r>
                  <a:rPr lang="en-US" dirty="0"/>
                  <a:t>and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𝑖𝑠</m:t>
                      </m:r>
                      <m:r>
                        <a:rPr lang="en-US">
                          <a:latin typeface="Cambria Math" panose="02040503050406030204" pitchFamily="18" charset="0"/>
                        </a:rPr>
                        <m:t> </m:t>
                      </m:r>
                      <m:r>
                        <a:rPr lang="en-US" i="1">
                          <a:latin typeface="Cambria Math" panose="02040503050406030204" pitchFamily="18" charset="0"/>
                        </a:rPr>
                        <m:t>𝑡h𝑒</m:t>
                      </m:r>
                      <m:r>
                        <a:rPr lang="en-US">
                          <a:latin typeface="Cambria Math" panose="02040503050406030204" pitchFamily="18" charset="0"/>
                        </a:rPr>
                        <m:t> </m:t>
                      </m:r>
                      <m:r>
                        <a:rPr lang="en-US" i="1">
                          <a:latin typeface="Cambria Math" panose="02040503050406030204" pitchFamily="18" charset="0"/>
                        </a:rPr>
                        <m:t>𝑀𝐴</m:t>
                      </m:r>
                      <m:r>
                        <a:rPr lang="en-US">
                          <a:latin typeface="Cambria Math" panose="02040503050406030204" pitchFamily="18" charset="0"/>
                        </a:rPr>
                        <m:t> </m:t>
                      </m:r>
                      <m:r>
                        <a:rPr lang="en-US" i="1">
                          <a:latin typeface="Cambria Math" panose="02040503050406030204" pitchFamily="18" charset="0"/>
                        </a:rPr>
                        <m:t>𝑜𝑝𝑒𝑟𝑎𝑡𝑜𝑟</m:t>
                      </m:r>
                      <m:r>
                        <a:rPr lang="en-US">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e>
                      </m:nary>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𝑖</m:t>
                          </m:r>
                        </m:sup>
                      </m:sSup>
                      <m:r>
                        <a:rPr lang="en-US" i="1">
                          <a:latin typeface="Cambria Math" panose="02040503050406030204" pitchFamily="18" charset="0"/>
                        </a:rPr>
                        <m:t>.</m:t>
                      </m:r>
                    </m:oMath>
                  </m:oMathPara>
                </a14:m>
                <a:endParaRPr lang="en-US" dirty="0"/>
              </a:p>
              <a:p>
                <a:r>
                  <a:rPr lang="en-US" dirty="0"/>
                  <a:t>Pleas note if term </a:t>
                </a:r>
                <a14:m>
                  <m:oMath xmlns:m="http://schemas.openxmlformats.org/officeDocument/2006/math">
                    <m:r>
                      <a:rPr lang="en-US" i="1">
                        <a:latin typeface="Cambria Math" panose="02040503050406030204" pitchFamily="18" charset="0"/>
                      </a:rPr>
                      <m:t>𝑐</m:t>
                    </m:r>
                  </m:oMath>
                </a14:m>
                <a:r>
                  <a:rPr lang="en-US" dirty="0"/>
                  <a:t> is constant - it can be eliminated by subtraction mean value.</a:t>
                </a:r>
              </a:p>
              <a:p>
                <a:endParaRPr lang="en-US" sz="2600" dirty="0"/>
              </a:p>
              <a:p>
                <a:endParaRPr lang="en-US" sz="2600" dirty="0"/>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9" y="905436"/>
                <a:ext cx="10515600" cy="5853952"/>
              </a:xfrm>
              <a:blipFill>
                <a:blip r:embed="rId2"/>
                <a:stretch>
                  <a:fillRect l="-174" t="-1146"/>
                </a:stretch>
              </a:blipFill>
            </p:spPr>
            <p:txBody>
              <a:bodyPr/>
              <a:lstStyle/>
              <a:p>
                <a:r>
                  <a:rPr lang="en-US">
                    <a:noFill/>
                  </a:rPr>
                  <a:t> </a:t>
                </a:r>
              </a:p>
            </p:txBody>
          </p:sp>
        </mc:Fallback>
      </mc:AlternateContent>
    </p:spTree>
    <p:extLst>
      <p:ext uri="{BB962C8B-B14F-4D97-AF65-F5344CB8AC3E}">
        <p14:creationId xmlns:p14="http://schemas.microsoft.com/office/powerpoint/2010/main" val="3280094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ARIMA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766177" cy="5853952"/>
              </a:xfrm>
            </p:spPr>
            <p:txBody>
              <a:bodyPr>
                <a:normAutofit/>
              </a:bodyPr>
              <a:lstStyle/>
              <a:p>
                <a:r>
                  <a:rPr lang="en-US" sz="2000" dirty="0"/>
                  <a:t> Notes about ARIMA: </a:t>
                </a:r>
              </a:p>
              <a:p>
                <a14:m>
                  <m:oMath xmlns:m="http://schemas.openxmlformats.org/officeDocument/2006/math">
                    <m:r>
                      <a:rPr lang="en-US" sz="2000" i="1" dirty="0" smtClean="0">
                        <a:latin typeface="Cambria Math" panose="02040503050406030204" pitchFamily="18" charset="0"/>
                      </a:rPr>
                      <m:t>𝐴𝑅𝐼𝑀𝐴</m:t>
                    </m:r>
                    <m:r>
                      <a:rPr lang="en-US" sz="2000" i="1" dirty="0" smtClean="0">
                        <a:latin typeface="Cambria Math" panose="02040503050406030204" pitchFamily="18" charset="0"/>
                      </a:rPr>
                      <m:t>(0,1,0)</m:t>
                    </m:r>
                  </m:oMath>
                </a14:m>
                <a:r>
                  <a:rPr lang="en-US" sz="2000" dirty="0"/>
                  <a:t> random walk - the simplest model of the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oMath>
                  </m:oMathPara>
                </a14:m>
                <a:endParaRPr lang="en-US" sz="2000" dirty="0"/>
              </a:p>
              <a:p>
                <a:r>
                  <a:rPr lang="en-US" sz="2000" dirty="0"/>
                  <a:t>  </a:t>
                </a:r>
                <a14:m>
                  <m:oMath xmlns:m="http://schemas.openxmlformats.org/officeDocument/2006/math">
                    <m:r>
                      <a:rPr lang="en-US" sz="2000" i="1" dirty="0" smtClean="0">
                        <a:latin typeface="Cambria Math" panose="02040503050406030204" pitchFamily="18" charset="0"/>
                      </a:rPr>
                      <m:t>𝐴𝑅𝐼𝑀𝐴</m:t>
                    </m:r>
                    <m:r>
                      <a:rPr lang="en-US" sz="2000" i="1" dirty="0" smtClean="0">
                        <a:latin typeface="Cambria Math" panose="02040503050406030204" pitchFamily="18" charset="0"/>
                      </a:rPr>
                      <m:t>(0,1,1)</m:t>
                    </m:r>
                  </m:oMath>
                </a14:m>
                <a:r>
                  <a:rPr lang="en-US" sz="2000" dirty="0"/>
                  <a:t> simple exponential-like smoothing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𝛽</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a:latin typeface="Cambria Math" panose="02040503050406030204" pitchFamily="18" charset="0"/>
                        </a:rPr>
                        <m:t>.</m:t>
                      </m:r>
                    </m:oMath>
                  </m:oMathPara>
                </a14:m>
                <a:endParaRPr lang="en-US" sz="2000" dirty="0"/>
              </a:p>
              <a:p>
                <a:r>
                  <a:rPr lang="en-US" sz="2000" dirty="0"/>
                  <a:t>A model with no orders of differencing assumes that the original series is stationary (mean-reverting). </a:t>
                </a:r>
              </a:p>
              <a:p>
                <a:r>
                  <a:rPr lang="en-US" sz="2000" dirty="0"/>
                  <a:t>A model with one order of differencing assumes that the original series has a constant average trend (e.g. a random walk or simple moving average-type model).  </a:t>
                </a:r>
              </a:p>
              <a:p>
                <a:r>
                  <a:rPr lang="en-US" sz="2000" dirty="0"/>
                  <a:t>A model with two orders of differencing assumes that the original series has a time-varying trend (e.g. a random trend or EMA-type model).</a:t>
                </a:r>
              </a:p>
              <a:p>
                <a:endParaRPr lang="en-US"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766177" cy="5853952"/>
              </a:xfrm>
              <a:blipFill>
                <a:blip r:embed="rId2"/>
                <a:stretch>
                  <a:fillRect l="-466" t="-1146"/>
                </a:stretch>
              </a:blipFill>
            </p:spPr>
            <p:txBody>
              <a:bodyPr/>
              <a:lstStyle/>
              <a:p>
                <a:r>
                  <a:rPr lang="ru-RU">
                    <a:noFill/>
                  </a:rPr>
                  <a:t> </a:t>
                </a:r>
              </a:p>
            </p:txBody>
          </p:sp>
        </mc:Fallback>
      </mc:AlternateContent>
      <p:pic>
        <p:nvPicPr>
          <p:cNvPr id="13314" name="Picture 2" descr="image.png">
            <a:extLst>
              <a:ext uri="{FF2B5EF4-FFF2-40B4-BE49-F238E27FC236}">
                <a16:creationId xmlns:a16="http://schemas.microsoft.com/office/drawing/2014/main" id="{23E3BF3A-A10F-465B-9A1E-FBCCB409F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326"/>
          <a:stretch/>
        </p:blipFill>
        <p:spPr bwMode="auto">
          <a:xfrm>
            <a:off x="6877050" y="4425303"/>
            <a:ext cx="4986339" cy="200407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9319EF17-BDC7-402B-9DB4-2A39AAD62287}"/>
              </a:ext>
            </a:extLst>
          </p:cNvPr>
          <p:cNvSpPr/>
          <p:nvPr/>
        </p:nvSpPr>
        <p:spPr>
          <a:xfrm>
            <a:off x="513789" y="5586191"/>
            <a:ext cx="6096000" cy="1200329"/>
          </a:xfrm>
          <a:prstGeom prst="rect">
            <a:avLst/>
          </a:prstGeom>
        </p:spPr>
        <p:txBody>
          <a:bodyPr>
            <a:spAutoFit/>
          </a:bodyPr>
          <a:lstStyle/>
          <a:p>
            <a:r>
              <a:rPr lang="en-US" dirty="0"/>
              <a:t/>
            </a:r>
            <a:br>
              <a:rPr lang="en-US" dirty="0"/>
            </a:br>
            <a:r>
              <a:rPr lang="en-US" dirty="0" smtClean="0">
                <a:solidFill>
                  <a:srgbClr val="000000"/>
                </a:solidFill>
                <a:latin typeface="georgia" panose="02040502050405020303" pitchFamily="18" charset="0"/>
              </a:rPr>
              <a:t>PLEASE, NOTE, ARIMA described only additive models or additive with dumping models. </a:t>
            </a:r>
          </a:p>
          <a:p>
            <a:r>
              <a:rPr lang="en-US" dirty="0" smtClean="0">
                <a:solidFill>
                  <a:srgbClr val="000000"/>
                </a:solidFill>
                <a:latin typeface="georgia" panose="02040502050405020303" pitchFamily="18" charset="0"/>
              </a:rPr>
              <a:t>In other case use first some transforms! (like log)</a:t>
            </a:r>
            <a:endParaRPr lang="en-US" dirty="0"/>
          </a:p>
        </p:txBody>
      </p:sp>
      <p:sp>
        <p:nvSpPr>
          <p:cNvPr id="6" name="Прямоугольник 5">
            <a:extLst>
              <a:ext uri="{FF2B5EF4-FFF2-40B4-BE49-F238E27FC236}">
                <a16:creationId xmlns:a16="http://schemas.microsoft.com/office/drawing/2014/main" id="{9319EF17-BDC7-402B-9DB4-2A39AAD62287}"/>
              </a:ext>
            </a:extLst>
          </p:cNvPr>
          <p:cNvSpPr/>
          <p:nvPr/>
        </p:nvSpPr>
        <p:spPr>
          <a:xfrm>
            <a:off x="981076" y="4635729"/>
            <a:ext cx="6096000" cy="923330"/>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Here are the matching table between ETS and some SARIMA models</a:t>
            </a:r>
            <a:endParaRPr lang="en-US" dirty="0"/>
          </a:p>
        </p:txBody>
      </p:sp>
    </p:spTree>
    <p:extLst>
      <p:ext uri="{BB962C8B-B14F-4D97-AF65-F5344CB8AC3E}">
        <p14:creationId xmlns:p14="http://schemas.microsoft.com/office/powerpoint/2010/main" val="6854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37D1D9-176E-4DAF-80F0-AF1A911DCB19}"/>
              </a:ext>
            </a:extLst>
          </p:cNvPr>
          <p:cNvSpPr>
            <a:spLocks noGrp="1"/>
          </p:cNvSpPr>
          <p:nvPr>
            <p:ph type="title"/>
          </p:nvPr>
        </p:nvSpPr>
        <p:spPr>
          <a:xfrm>
            <a:off x="175260" y="365125"/>
            <a:ext cx="11841480" cy="1325563"/>
          </a:xfrm>
        </p:spPr>
        <p:txBody>
          <a:bodyPr>
            <a:normAutofit/>
          </a:bodyPr>
          <a:lstStyle/>
          <a:p>
            <a:pPr algn="ctr"/>
            <a:r>
              <a:rPr lang="en-US" sz="4000" b="1" dirty="0"/>
              <a:t>Seasonal Autoregressive </a:t>
            </a:r>
            <a:r>
              <a:rPr lang="en-US" sz="4000" b="1" dirty="0" smtClean="0"/>
              <a:t/>
            </a:r>
            <a:br>
              <a:rPr lang="en-US" sz="4000" b="1" dirty="0" smtClean="0"/>
            </a:br>
            <a:r>
              <a:rPr lang="en-US" sz="4000" b="1" dirty="0" smtClean="0"/>
              <a:t>Integrated </a:t>
            </a:r>
            <a:r>
              <a:rPr lang="en-US" sz="4000" b="1" dirty="0"/>
              <a:t>Moving </a:t>
            </a:r>
            <a:r>
              <a:rPr lang="en-US" sz="4000" b="1" dirty="0" smtClean="0"/>
              <a:t>Average</a:t>
            </a:r>
            <a:r>
              <a:rPr lang="en-US" sz="4000" b="1" dirty="0"/>
              <a:t> </a:t>
            </a:r>
            <a:r>
              <a:rPr lang="en-US" sz="4000" b="1" dirty="0" smtClean="0"/>
              <a:t>(SARIMA</a:t>
            </a:r>
            <a:r>
              <a:rPr lang="en-US" sz="4000" b="1" dirty="0"/>
              <a:t>).</a:t>
            </a:r>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8FEFCB88-4A88-433E-A1D2-1BDEEDA4F9CE}"/>
                  </a:ext>
                </a:extLst>
              </p:cNvPr>
              <p:cNvSpPr>
                <a:spLocks noGrp="1"/>
              </p:cNvSpPr>
              <p:nvPr>
                <p:ph idx="1"/>
              </p:nvPr>
            </p:nvSpPr>
            <p:spPr>
              <a:xfrm>
                <a:off x="658906" y="1622778"/>
                <a:ext cx="10515600" cy="4351338"/>
              </a:xfrm>
            </p:spPr>
            <p:txBody>
              <a:bodyPr>
                <a:normAutofit/>
              </a:bodyPr>
              <a:lstStyle/>
              <a:p>
                <a:r>
                  <a:rPr lang="en-US" sz="2000" dirty="0"/>
                  <a:t>If the model has the strong seasonality, then it may be compensated by the so-called seasonal derivative give as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𝑦</m:t>
                          </m:r>
                        </m:e>
                        <m:sub>
                          <m:r>
                            <a:rPr lang="en-US" sz="2000" i="1">
                              <a:latin typeface="Cambria Math" panose="02040503050406030204" pitchFamily="18" charset="0"/>
                            </a:rPr>
                            <m:t>𝑛</m:t>
                          </m:r>
                        </m:sub>
                        <m:sup>
                          <m:r>
                            <a:rPr lang="en-US" sz="2000" i="1">
                              <a:latin typeface="Cambria Math" panose="02040503050406030204" pitchFamily="18" charset="0"/>
                            </a:rPr>
                            <m:t>𝑠</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𝑠</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r>
                  <a:rPr lang="en-US" sz="2000" dirty="0"/>
                  <a:t> In the operator form it can be presented as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𝑠</m:t>
                              </m:r>
                            </m:sub>
                          </m:sSub>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r>
                  <a:rPr lang="en-US" sz="2000" dirty="0"/>
                  <a:t> Thus it can be introduced so-called  Seasonal Autoregressive integrated moving average (SARIMA).</a:t>
                </a:r>
              </a:p>
              <a:p>
                <a:endParaRPr lang="en-US" dirty="0"/>
              </a:p>
            </p:txBody>
          </p:sp>
        </mc:Choice>
        <mc:Fallback>
          <p:sp>
            <p:nvSpPr>
              <p:cNvPr id="3" name="Объект 2">
                <a:extLst>
                  <a:ext uri="{FF2B5EF4-FFF2-40B4-BE49-F238E27FC236}">
                    <a16:creationId xmlns:a16="http://schemas.microsoft.com/office/drawing/2014/main" id="{8FEFCB88-4A88-433E-A1D2-1BDEEDA4F9CE}"/>
                  </a:ext>
                </a:extLst>
              </p:cNvPr>
              <p:cNvSpPr>
                <a:spLocks noGrp="1" noRot="1" noChangeAspect="1" noMove="1" noResize="1" noEditPoints="1" noAdjustHandles="1" noChangeArrowheads="1" noChangeShapeType="1" noTextEdit="1"/>
              </p:cNvSpPr>
              <p:nvPr>
                <p:ph idx="1"/>
              </p:nvPr>
            </p:nvSpPr>
            <p:spPr>
              <a:xfrm>
                <a:off x="658906" y="1622778"/>
                <a:ext cx="10515600" cy="4351338"/>
              </a:xfrm>
              <a:blipFill>
                <a:blip r:embed="rId2"/>
                <a:stretch>
                  <a:fillRect l="-522" t="-1401"/>
                </a:stretch>
              </a:blipFill>
            </p:spPr>
            <p:txBody>
              <a:bodyPr/>
              <a:lstStyle/>
              <a:p>
                <a:r>
                  <a:rPr lang="ru-RU">
                    <a:noFill/>
                  </a:rPr>
                  <a:t> </a:t>
                </a:r>
              </a:p>
            </p:txBody>
          </p:sp>
        </mc:Fallback>
      </mc:AlternateContent>
      <p:sp>
        <p:nvSpPr>
          <p:cNvPr id="4" name="Прямоугольник 3">
            <a:extLst>
              <a:ext uri="{FF2B5EF4-FFF2-40B4-BE49-F238E27FC236}">
                <a16:creationId xmlns:a16="http://schemas.microsoft.com/office/drawing/2014/main" id="{71311B5B-0E35-4E01-8ADD-47ECBCA4BBF9}"/>
              </a:ext>
            </a:extLst>
          </p:cNvPr>
          <p:cNvSpPr/>
          <p:nvPr/>
        </p:nvSpPr>
        <p:spPr>
          <a:xfrm>
            <a:off x="3307748" y="6123543"/>
            <a:ext cx="5415137" cy="369332"/>
          </a:xfrm>
          <a:prstGeom prst="rect">
            <a:avLst/>
          </a:prstGeom>
        </p:spPr>
        <p:txBody>
          <a:bodyPr wrap="none">
            <a:spAutoFit/>
          </a:bodyPr>
          <a:lstStyle/>
          <a:p>
            <a:r>
              <a:rPr lang="en-US" b="1" dirty="0">
                <a:latin typeface="Cambria" panose="02040503050406030204" pitchFamily="18" charset="0"/>
                <a:ea typeface="Cambria" panose="02040503050406030204" pitchFamily="18" charset="0"/>
                <a:cs typeface="Times New Roman" panose="02020603050405020304" pitchFamily="18" charset="0"/>
              </a:rPr>
              <a:t>Pleas note that derivate are taken only of AR part.</a:t>
            </a:r>
            <a:endParaRPr lang="en-US" dirty="0"/>
          </a:p>
        </p:txBody>
      </p:sp>
      <mc:AlternateContent xmlns:mc="http://schemas.openxmlformats.org/markup-compatibility/2006">
        <mc:Choice xmlns:a14="http://schemas.microsoft.com/office/drawing/2010/main" Requires="a14">
          <p:sp>
            <p:nvSpPr>
              <p:cNvPr id="5" name="Прямоугольник 4">
                <a:extLst>
                  <a:ext uri="{FF2B5EF4-FFF2-40B4-BE49-F238E27FC236}">
                    <a16:creationId xmlns:a16="http://schemas.microsoft.com/office/drawing/2014/main" id="{8A6F65CA-047B-4ACE-8A90-AC49DBBE042E}"/>
                  </a:ext>
                </a:extLst>
              </p:cNvPr>
              <p:cNvSpPr/>
              <p:nvPr/>
            </p:nvSpPr>
            <p:spPr>
              <a:xfrm>
                <a:off x="76200" y="3880941"/>
                <a:ext cx="11830049" cy="2339038"/>
              </a:xfrm>
              <a:prstGeom prst="rect">
                <a:avLst/>
              </a:prstGeom>
            </p:spPr>
            <p:txBody>
              <a:bodyPr wrap="square">
                <a:spAutoFit/>
              </a:bodyPr>
              <a:lstStyle/>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The Full SARIMA Equation can be given as </a:t>
                </a:r>
              </a:p>
              <a:p>
                <a:pPr>
                  <a:spcBef>
                    <a:spcPts val="900"/>
                  </a:spcBef>
                  <a:spcAft>
                    <a:spcPts val="9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sz="2000" i="1">
                              <a:latin typeface="Cambria Math" panose="02040503050406030204" pitchFamily="18" charset="0"/>
                              <a:ea typeface="Cambria" panose="02040503050406030204" pitchFamily="18" charset="0"/>
                              <a:cs typeface="Times New Roman" panose="02020603050405020304" pitchFamily="18" charset="0"/>
                            </a:rPr>
                          </m:ctrlPr>
                        </m:mPr>
                        <m:mr>
                          <m:e/>
                          <m:e>
                            <m:r>
                              <a:rPr lang="en-US" sz="2000"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sz="2000" i="1">
                                    <a:latin typeface="Cambria Math" panose="02040503050406030204" pitchFamily="18" charset="0"/>
                                    <a:ea typeface="Cambria" panose="02040503050406030204" pitchFamily="18" charset="0"/>
                                    <a:cs typeface="Times New Roman" panose="02020603050405020304" pitchFamily="18" charset="0"/>
                                  </a:rPr>
                                </m:ctrlPr>
                              </m:naryPr>
                              <m:sub>
                                <m:r>
                                  <a:rPr lang="en-US" sz="2000" i="1">
                                    <a:latin typeface="Cambria Math" panose="02040503050406030204" pitchFamily="18" charset="0"/>
                                    <a:ea typeface="Cambria" panose="02040503050406030204" pitchFamily="18" charset="0"/>
                                    <a:cs typeface="Times New Roman" panose="02020603050405020304" pitchFamily="18" charset="0"/>
                                  </a:rPr>
                                  <m:t>𝑖</m:t>
                                </m:r>
                                <m:r>
                                  <a:rPr lang="en-US" sz="2000" i="1">
                                    <a:latin typeface="Cambria Math" panose="02040503050406030204" pitchFamily="18" charset="0"/>
                                    <a:ea typeface="Cambria" panose="02040503050406030204" pitchFamily="18" charset="0"/>
                                    <a:cs typeface="Times New Roman" panose="02020603050405020304" pitchFamily="18" charset="0"/>
                                  </a:rPr>
                                  <m:t>=1</m:t>
                                </m:r>
                              </m:sub>
                              <m:sup>
                                <m:r>
                                  <a:rPr lang="en-US" sz="2000" i="1">
                                    <a:latin typeface="Cambria Math" panose="02040503050406030204" pitchFamily="18" charset="0"/>
                                    <a:ea typeface="Cambria" panose="02040503050406030204" pitchFamily="18" charset="0"/>
                                    <a:cs typeface="Times New Roman" panose="02020603050405020304" pitchFamily="18" charset="0"/>
                                  </a:rPr>
                                  <m:t>𝑝</m:t>
                                </m:r>
                              </m:sup>
                              <m:e>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𝛼</m:t>
                                    </m:r>
                                  </m:e>
                                  <m:sub>
                                    <m:r>
                                      <a:rPr lang="en-US" sz="2000"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𝐿</m:t>
                                </m:r>
                              </m:e>
                              <m:sup>
                                <m:r>
                                  <a:rPr lang="en-US" sz="2000" i="1">
                                    <a:latin typeface="Cambria Math" panose="02040503050406030204" pitchFamily="18" charset="0"/>
                                    <a:ea typeface="Cambria" panose="02040503050406030204" pitchFamily="18" charset="0"/>
                                    <a:cs typeface="Times New Roman" panose="02020603050405020304" pitchFamily="18" charset="0"/>
                                  </a:rPr>
                                  <m:t>𝑖</m:t>
                                </m:r>
                              </m:sup>
                            </m:sSup>
                            <m:r>
                              <a:rPr lang="en-US" sz="2000"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sz="2000" i="1">
                                    <a:latin typeface="Cambria Math" panose="02040503050406030204" pitchFamily="18" charset="0"/>
                                    <a:ea typeface="Cambria" panose="02040503050406030204" pitchFamily="18" charset="0"/>
                                    <a:cs typeface="Times New Roman" panose="02020603050405020304" pitchFamily="18" charset="0"/>
                                  </a:rPr>
                                </m:ctrlPr>
                              </m:naryPr>
                              <m:sub>
                                <m:r>
                                  <a:rPr lang="en-US" sz="2000" i="1">
                                    <a:latin typeface="Cambria Math" panose="02040503050406030204" pitchFamily="18" charset="0"/>
                                    <a:ea typeface="Cambria" panose="02040503050406030204" pitchFamily="18" charset="0"/>
                                    <a:cs typeface="Times New Roman" panose="02020603050405020304" pitchFamily="18" charset="0"/>
                                  </a:rPr>
                                  <m:t>𝑖</m:t>
                                </m:r>
                                <m:r>
                                  <a:rPr lang="en-US" sz="2000" i="1">
                                    <a:latin typeface="Cambria Math" panose="02040503050406030204" pitchFamily="18" charset="0"/>
                                    <a:ea typeface="Cambria" panose="02040503050406030204" pitchFamily="18" charset="0"/>
                                    <a:cs typeface="Times New Roman" panose="02020603050405020304" pitchFamily="18" charset="0"/>
                                  </a:rPr>
                                  <m:t>=1</m:t>
                                </m:r>
                              </m:sub>
                              <m:sup>
                                <m:r>
                                  <a:rPr lang="en-US" sz="2000" i="1">
                                    <a:latin typeface="Cambria Math" panose="02040503050406030204" pitchFamily="18" charset="0"/>
                                    <a:ea typeface="Cambria" panose="02040503050406030204" pitchFamily="18" charset="0"/>
                                    <a:cs typeface="Times New Roman" panose="02020603050405020304" pitchFamily="18" charset="0"/>
                                  </a:rPr>
                                  <m:t>𝑃</m:t>
                                </m:r>
                              </m:sup>
                              <m:e>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𝐴</m:t>
                                    </m:r>
                                  </m:e>
                                  <m:sub>
                                    <m:r>
                                      <a:rPr lang="en-US" sz="2000"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𝐿</m:t>
                                </m:r>
                              </m:e>
                              <m:sup>
                                <m:r>
                                  <a:rPr lang="en-US" sz="2000" i="1">
                                    <a:latin typeface="Cambria Math" panose="02040503050406030204" pitchFamily="18" charset="0"/>
                                    <a:ea typeface="Cambria" panose="02040503050406030204" pitchFamily="18" charset="0"/>
                                    <a:cs typeface="Times New Roman" panose="02020603050405020304" pitchFamily="18" charset="0"/>
                                  </a:rPr>
                                  <m:t>𝑖𝑠</m:t>
                                </m:r>
                              </m:sup>
                            </m:sSup>
                            <m:r>
                              <a:rPr lang="en-US" sz="2000" i="1">
                                <a:latin typeface="Cambria Math" panose="02040503050406030204" pitchFamily="18" charset="0"/>
                                <a:ea typeface="Cambria" panose="02040503050406030204" pitchFamily="18" charset="0"/>
                                <a:cs typeface="Times New Roman" panose="02020603050405020304" pitchFamily="18" charset="0"/>
                              </a:rPr>
                              <m:t>)(1−</m:t>
                            </m:r>
                            <m:r>
                              <a:rPr lang="en-US" sz="2000" i="1">
                                <a:latin typeface="Cambria Math" panose="02040503050406030204" pitchFamily="18" charset="0"/>
                                <a:ea typeface="Cambria" panose="02040503050406030204" pitchFamily="18" charset="0"/>
                                <a:cs typeface="Times New Roman" panose="02020603050405020304" pitchFamily="18" charset="0"/>
                              </a:rPr>
                              <m:t>𝐿</m:t>
                            </m:r>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m:t>
                                </m:r>
                              </m:e>
                              <m:sup>
                                <m:r>
                                  <a:rPr lang="en-US" sz="2000" i="1">
                                    <a:latin typeface="Cambria Math" panose="02040503050406030204" pitchFamily="18" charset="0"/>
                                    <a:ea typeface="Cambria" panose="02040503050406030204" pitchFamily="18" charset="0"/>
                                    <a:cs typeface="Times New Roman" panose="02020603050405020304" pitchFamily="18" charset="0"/>
                                  </a:rPr>
                                  <m:t>𝑑</m:t>
                                </m:r>
                              </m:sup>
                            </m:sSup>
                            <m:r>
                              <a:rPr lang="en-US" sz="2000" i="1">
                                <a:latin typeface="Cambria Math" panose="02040503050406030204" pitchFamily="18" charset="0"/>
                                <a:ea typeface="Cambria" panose="02040503050406030204" pitchFamily="18" charset="0"/>
                                <a:cs typeface="Times New Roman" panose="02020603050405020304" pitchFamily="18" charset="0"/>
                              </a:rPr>
                              <m:t>(1−</m:t>
                            </m:r>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𝐿</m:t>
                                </m:r>
                              </m:e>
                              <m:sup>
                                <m:r>
                                  <a:rPr lang="en-US" sz="2000" i="1">
                                    <a:latin typeface="Cambria Math" panose="02040503050406030204" pitchFamily="18" charset="0"/>
                                    <a:ea typeface="Cambria" panose="02040503050406030204" pitchFamily="18" charset="0"/>
                                    <a:cs typeface="Times New Roman" panose="02020603050405020304" pitchFamily="18" charset="0"/>
                                  </a:rPr>
                                  <m:t>𝑠</m:t>
                                </m:r>
                              </m:sup>
                            </m:sSup>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m:t>
                                </m:r>
                              </m:e>
                              <m:sup>
                                <m:r>
                                  <a:rPr lang="en-US" sz="2000" i="1">
                                    <a:latin typeface="Cambria Math" panose="02040503050406030204" pitchFamily="18" charset="0"/>
                                    <a:ea typeface="Cambria" panose="02040503050406030204" pitchFamily="18" charset="0"/>
                                    <a:cs typeface="Times New Roman" panose="02020603050405020304" pitchFamily="18" charset="0"/>
                                  </a:rPr>
                                  <m:t>𝐷</m:t>
                                </m:r>
                              </m:sup>
                            </m:sSup>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𝑦</m:t>
                                </m:r>
                              </m:e>
                              <m:sub>
                                <m:r>
                                  <a:rPr lang="en-US" sz="2000" i="1">
                                    <a:latin typeface="Cambria Math" panose="02040503050406030204" pitchFamily="18" charset="0"/>
                                    <a:ea typeface="Cambria" panose="02040503050406030204" pitchFamily="18" charset="0"/>
                                    <a:cs typeface="Times New Roman" panose="02020603050405020304" pitchFamily="18" charset="0"/>
                                  </a:rPr>
                                  <m:t>𝑛</m:t>
                                </m:r>
                              </m:sub>
                            </m:sSub>
                            <m:r>
                              <a:rPr lang="en-US" sz="2000" i="1">
                                <a:latin typeface="Cambria Math" panose="02040503050406030204" pitchFamily="18" charset="0"/>
                                <a:ea typeface="Cambria" panose="02040503050406030204" pitchFamily="18" charset="0"/>
                                <a:cs typeface="Times New Roman" panose="02020603050405020304" pitchFamily="18" charset="0"/>
                              </a:rPr>
                              <m:t>=</m:t>
                            </m:r>
                            <m:r>
                              <a:rPr lang="en-US" sz="2000" i="1">
                                <a:latin typeface="Cambria Math" panose="02040503050406030204" pitchFamily="18" charset="0"/>
                                <a:ea typeface="Cambria" panose="02040503050406030204" pitchFamily="18" charset="0"/>
                                <a:cs typeface="Times New Roman" panose="02020603050405020304" pitchFamily="18" charset="0"/>
                              </a:rPr>
                              <m:t>𝑐</m:t>
                            </m:r>
                            <m:r>
                              <a:rPr lang="en-US" sz="2000" i="1">
                                <a:latin typeface="Cambria Math" panose="02040503050406030204" pitchFamily="18" charset="0"/>
                                <a:ea typeface="Cambria" panose="02040503050406030204" pitchFamily="18" charset="0"/>
                                <a:cs typeface="Times New Roman" panose="02020603050405020304" pitchFamily="18" charset="0"/>
                              </a:rPr>
                              <m:t>(</m:t>
                            </m:r>
                            <m:r>
                              <a:rPr lang="en-US" sz="2000" i="1">
                                <a:latin typeface="Cambria Math" panose="02040503050406030204" pitchFamily="18" charset="0"/>
                                <a:ea typeface="Cambria" panose="02040503050406030204" pitchFamily="18" charset="0"/>
                                <a:cs typeface="Times New Roman" panose="02020603050405020304" pitchFamily="18" charset="0"/>
                              </a:rPr>
                              <m:t>𝑛</m:t>
                            </m:r>
                            <m:r>
                              <a:rPr lang="en-US" sz="2000"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sz="2000" i="1">
                                    <a:latin typeface="Cambria Math" panose="02040503050406030204" pitchFamily="18" charset="0"/>
                                    <a:ea typeface="Cambria" panose="02040503050406030204" pitchFamily="18" charset="0"/>
                                    <a:cs typeface="Times New Roman" panose="02020603050405020304" pitchFamily="18" charset="0"/>
                                  </a:rPr>
                                </m:ctrlPr>
                              </m:naryPr>
                              <m:sub>
                                <m:r>
                                  <a:rPr lang="en-US" sz="2000" i="1">
                                    <a:latin typeface="Cambria Math" panose="02040503050406030204" pitchFamily="18" charset="0"/>
                                    <a:ea typeface="Cambria" panose="02040503050406030204" pitchFamily="18" charset="0"/>
                                    <a:cs typeface="Times New Roman" panose="02020603050405020304" pitchFamily="18" charset="0"/>
                                  </a:rPr>
                                  <m:t>𝑖</m:t>
                                </m:r>
                                <m:r>
                                  <a:rPr lang="en-US" sz="2000" i="1">
                                    <a:latin typeface="Cambria Math" panose="02040503050406030204" pitchFamily="18" charset="0"/>
                                    <a:ea typeface="Cambria" panose="02040503050406030204" pitchFamily="18" charset="0"/>
                                    <a:cs typeface="Times New Roman" panose="02020603050405020304" pitchFamily="18" charset="0"/>
                                  </a:rPr>
                                  <m:t>=1</m:t>
                                </m:r>
                              </m:sub>
                              <m:sup>
                                <m:r>
                                  <a:rPr lang="en-US" sz="2000" i="1">
                                    <a:latin typeface="Cambria Math" panose="02040503050406030204" pitchFamily="18" charset="0"/>
                                    <a:ea typeface="Cambria" panose="02040503050406030204" pitchFamily="18" charset="0"/>
                                    <a:cs typeface="Times New Roman" panose="02020603050405020304" pitchFamily="18" charset="0"/>
                                  </a:rPr>
                                  <m:t>𝑞</m:t>
                                </m:r>
                              </m:sup>
                              <m:e>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𝛽</m:t>
                                    </m:r>
                                  </m:e>
                                  <m:sub>
                                    <m:r>
                                      <a:rPr lang="en-US" sz="2000"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𝐿</m:t>
                                </m:r>
                              </m:e>
                              <m:sup>
                                <m:r>
                                  <a:rPr lang="en-US" sz="2000" i="1">
                                    <a:latin typeface="Cambria Math" panose="02040503050406030204" pitchFamily="18" charset="0"/>
                                    <a:ea typeface="Cambria" panose="02040503050406030204" pitchFamily="18" charset="0"/>
                                    <a:cs typeface="Times New Roman" panose="02020603050405020304" pitchFamily="18" charset="0"/>
                                  </a:rPr>
                                  <m:t>𝑖</m:t>
                                </m:r>
                              </m:sup>
                            </m:sSup>
                            <m:r>
                              <a:rPr lang="en-US" sz="2000" i="1">
                                <a:latin typeface="Cambria Math" panose="02040503050406030204" pitchFamily="18" charset="0"/>
                                <a:ea typeface="Cambria" panose="02040503050406030204" pitchFamily="18" charset="0"/>
                                <a:cs typeface="Times New Roman" panose="02020603050405020304" pitchFamily="18" charset="0"/>
                              </a:rPr>
                              <m:t>)(1+</m:t>
                            </m:r>
                            <m:nary>
                              <m:naryPr>
                                <m:chr m:val="∑"/>
                                <m:limLoc m:val="undOvr"/>
                                <m:ctrlPr>
                                  <a:rPr lang="en-US" sz="2000" i="1">
                                    <a:latin typeface="Cambria Math" panose="02040503050406030204" pitchFamily="18" charset="0"/>
                                    <a:ea typeface="Cambria" panose="02040503050406030204" pitchFamily="18" charset="0"/>
                                    <a:cs typeface="Times New Roman" panose="02020603050405020304" pitchFamily="18" charset="0"/>
                                  </a:rPr>
                                </m:ctrlPr>
                              </m:naryPr>
                              <m:sub>
                                <m:r>
                                  <a:rPr lang="en-US" sz="2000" i="1">
                                    <a:latin typeface="Cambria Math" panose="02040503050406030204" pitchFamily="18" charset="0"/>
                                    <a:ea typeface="Cambria" panose="02040503050406030204" pitchFamily="18" charset="0"/>
                                    <a:cs typeface="Times New Roman" panose="02020603050405020304" pitchFamily="18" charset="0"/>
                                  </a:rPr>
                                  <m:t>𝑖</m:t>
                                </m:r>
                                <m:r>
                                  <a:rPr lang="en-US" sz="2000" i="1">
                                    <a:latin typeface="Cambria Math" panose="02040503050406030204" pitchFamily="18" charset="0"/>
                                    <a:ea typeface="Cambria" panose="02040503050406030204" pitchFamily="18" charset="0"/>
                                    <a:cs typeface="Times New Roman" panose="02020603050405020304" pitchFamily="18" charset="0"/>
                                  </a:rPr>
                                  <m:t>=1</m:t>
                                </m:r>
                              </m:sub>
                              <m:sup>
                                <m:r>
                                  <a:rPr lang="en-US" sz="2000" i="1">
                                    <a:latin typeface="Cambria Math" panose="02040503050406030204" pitchFamily="18" charset="0"/>
                                    <a:ea typeface="Cambria" panose="02040503050406030204" pitchFamily="18" charset="0"/>
                                    <a:cs typeface="Times New Roman" panose="02020603050405020304" pitchFamily="18" charset="0"/>
                                  </a:rPr>
                                  <m:t>𝑄</m:t>
                                </m:r>
                              </m:sup>
                              <m:e>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𝐵</m:t>
                                    </m:r>
                                  </m:e>
                                  <m:sub>
                                    <m:r>
                                      <a:rPr lang="en-US" sz="2000" i="1">
                                        <a:latin typeface="Cambria Math" panose="02040503050406030204" pitchFamily="18" charset="0"/>
                                        <a:ea typeface="Cambria" panose="02040503050406030204" pitchFamily="18" charset="0"/>
                                        <a:cs typeface="Times New Roman" panose="02020603050405020304" pitchFamily="18" charset="0"/>
                                      </a:rPr>
                                      <m:t>𝑖</m:t>
                                    </m:r>
                                  </m:sub>
                                </m:sSub>
                              </m:e>
                            </m:nary>
                            <m:sSup>
                              <m:sSupPr>
                                <m:ctrlPr>
                                  <a:rPr lang="en-US" sz="2000" i="1">
                                    <a:latin typeface="Cambria Math" panose="02040503050406030204" pitchFamily="18" charset="0"/>
                                    <a:ea typeface="Cambria" panose="02040503050406030204" pitchFamily="18" charset="0"/>
                                    <a:cs typeface="Times New Roman" panose="02020603050405020304" pitchFamily="18" charset="0"/>
                                  </a:rPr>
                                </m:ctrlPr>
                              </m:sSupPr>
                              <m:e>
                                <m:r>
                                  <a:rPr lang="en-US" sz="2000" i="1">
                                    <a:latin typeface="Cambria Math" panose="02040503050406030204" pitchFamily="18" charset="0"/>
                                    <a:ea typeface="Cambria" panose="02040503050406030204" pitchFamily="18" charset="0"/>
                                    <a:cs typeface="Times New Roman" panose="02020603050405020304" pitchFamily="18" charset="0"/>
                                  </a:rPr>
                                  <m:t>𝐿</m:t>
                                </m:r>
                              </m:e>
                              <m:sup>
                                <m:r>
                                  <a:rPr lang="en-US" sz="2000" i="1">
                                    <a:latin typeface="Cambria Math" panose="02040503050406030204" pitchFamily="18" charset="0"/>
                                    <a:ea typeface="Cambria" panose="02040503050406030204" pitchFamily="18" charset="0"/>
                                    <a:cs typeface="Times New Roman" panose="02020603050405020304" pitchFamily="18" charset="0"/>
                                  </a:rPr>
                                  <m:t>𝑖𝑠</m:t>
                                </m:r>
                              </m:sup>
                            </m:sSup>
                            <m:r>
                              <a:rPr lang="en-US" sz="2000" i="1">
                                <a:latin typeface="Cambria Math" panose="02040503050406030204" pitchFamily="18" charset="0"/>
                                <a:ea typeface="Cambria" panose="02040503050406030204" pitchFamily="18" charset="0"/>
                                <a:cs typeface="Times New Roman" panose="02020603050405020304" pitchFamily="18" charset="0"/>
                              </a:rPr>
                              <m:t>)</m:t>
                            </m:r>
                            <m:sSub>
                              <m:sSubPr>
                                <m:ctrlPr>
                                  <a:rPr lang="en-US" sz="2000" i="1">
                                    <a:latin typeface="Cambria Math" panose="02040503050406030204" pitchFamily="18" charset="0"/>
                                    <a:ea typeface="Cambria" panose="02040503050406030204" pitchFamily="18" charset="0"/>
                                    <a:cs typeface="Times New Roman" panose="02020603050405020304" pitchFamily="18" charset="0"/>
                                  </a:rPr>
                                </m:ctrlPr>
                              </m:sSubPr>
                              <m:e>
                                <m:r>
                                  <a:rPr lang="en-US" sz="2000" i="1">
                                    <a:latin typeface="Cambria Math" panose="02040503050406030204" pitchFamily="18" charset="0"/>
                                    <a:ea typeface="Cambria" panose="02040503050406030204" pitchFamily="18" charset="0"/>
                                    <a:cs typeface="Times New Roman" panose="02020603050405020304" pitchFamily="18" charset="0"/>
                                  </a:rPr>
                                  <m:t>𝜀</m:t>
                                </m:r>
                              </m:e>
                              <m:sub>
                                <m:r>
                                  <a:rPr lang="en-US" sz="2000" i="1">
                                    <a:latin typeface="Cambria Math" panose="02040503050406030204" pitchFamily="18" charset="0"/>
                                    <a:ea typeface="Cambria" panose="02040503050406030204" pitchFamily="18" charset="0"/>
                                    <a:cs typeface="Times New Roman" panose="02020603050405020304" pitchFamily="18" charset="0"/>
                                  </a:rPr>
                                  <m:t>𝑛</m:t>
                                </m:r>
                              </m:sub>
                            </m:sSub>
                          </m:e>
                        </m:mr>
                        <m:mr>
                          <m:e/>
                          <m:e/>
                        </m:mr>
                      </m:m>
                    </m:oMath>
                  </m:oMathPara>
                </a14:m>
                <a:endParaRPr lang="en-US" dirty="0">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 or in more compact form as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𝜙</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𝛷</m:t>
                      </m:r>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𝑠</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𝛥</m:t>
                          </m:r>
                        </m:e>
                        <m:sup>
                          <m:r>
                            <a:rPr lang="en-US" i="1">
                              <a:latin typeface="Cambria Math" panose="02040503050406030204" pitchFamily="18" charset="0"/>
                              <a:ea typeface="Cambria" panose="02040503050406030204" pitchFamily="18" charset="0"/>
                              <a:cs typeface="Times New Roman" panose="02020603050405020304" pitchFamily="18" charset="0"/>
                            </a:rPr>
                            <m:t>𝑑</m:t>
                          </m:r>
                        </m:sup>
                      </m:sSup>
                      <m:sSubSup>
                        <m:sSubSupPr>
                          <m:ctrlPr>
                            <a:rPr lang="en-US" i="1">
                              <a:effectLst/>
                              <a:latin typeface="Cambria Math" panose="02040503050406030204" pitchFamily="18" charset="0"/>
                            </a:rPr>
                          </m:ctrlPr>
                        </m:sSubSupPr>
                        <m:e>
                          <m:r>
                            <a:rPr lang="en-US" i="1">
                              <a:latin typeface="Cambria Math" panose="02040503050406030204" pitchFamily="18" charset="0"/>
                              <a:ea typeface="Cambria" panose="02040503050406030204" pitchFamily="18" charset="0"/>
                              <a:cs typeface="Times New Roman" panose="02020603050405020304" pitchFamily="18" charset="0"/>
                            </a:rPr>
                            <m:t>𝛥</m:t>
                          </m:r>
                        </m:e>
                        <m:sub>
                          <m:r>
                            <a:rPr lang="en-US" i="1">
                              <a:latin typeface="Cambria Math" panose="02040503050406030204" pitchFamily="18" charset="0"/>
                              <a:ea typeface="Cambria" panose="02040503050406030204" pitchFamily="18" charset="0"/>
                              <a:cs typeface="Times New Roman" panose="02020603050405020304" pitchFamily="18" charset="0"/>
                            </a:rPr>
                            <m:t>𝑠</m:t>
                          </m:r>
                        </m:sub>
                        <m:sup>
                          <m:r>
                            <a:rPr lang="en-US" i="1">
                              <a:latin typeface="Cambria Math" panose="02040503050406030204" pitchFamily="18" charset="0"/>
                              <a:ea typeface="Cambria" panose="02040503050406030204" pitchFamily="18" charset="0"/>
                              <a:cs typeface="Times New Roman" panose="02020603050405020304" pitchFamily="18" charset="0"/>
                            </a:rPr>
                            <m:t>𝐷</m:t>
                          </m:r>
                        </m:sup>
                      </m:sSubSup>
                      <m:sSub>
                        <m:sSubPr>
                          <m:ctrlPr>
                            <a:rPr lang="en-US" i="1">
                              <a:effectLst/>
                              <a:latin typeface="Cambria Math" panose="020405030504060302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𝑐</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𝜃</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m:t>
                      </m:r>
                      <m:r>
                        <a:rPr lang="en-US" i="1">
                          <a:latin typeface="Cambria Math" panose="02040503050406030204" pitchFamily="18" charset="0"/>
                          <a:ea typeface="Cambria" panose="02040503050406030204" pitchFamily="18" charset="0"/>
                          <a:cs typeface="Times New Roman" panose="02020603050405020304" pitchFamily="18" charset="0"/>
                        </a:rPr>
                        <m:t>𝛩</m:t>
                      </m:r>
                      <m:r>
                        <a:rPr lang="en-US" i="1">
                          <a:latin typeface="Cambria Math" panose="02040503050406030204" pitchFamily="18" charset="0"/>
                          <a:ea typeface="Cambria" panose="020405030504060302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𝑠</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𝜀</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oMath>
                  </m:oMathPara>
                </a14:m>
                <a:endParaRPr lang="en-US" dirty="0"/>
              </a:p>
            </p:txBody>
          </p:sp>
        </mc:Choice>
        <mc:Fallback>
          <p:sp>
            <p:nvSpPr>
              <p:cNvPr id="5" name="Прямоугольник 4">
                <a:extLst>
                  <a:ext uri="{FF2B5EF4-FFF2-40B4-BE49-F238E27FC236}">
                    <a16:creationId xmlns:a16="http://schemas.microsoft.com/office/drawing/2014/main" id="{8A6F65CA-047B-4ACE-8A90-AC49DBBE042E}"/>
                  </a:ext>
                </a:extLst>
              </p:cNvPr>
              <p:cNvSpPr>
                <a:spLocks noRot="1" noChangeAspect="1" noMove="1" noResize="1" noEditPoints="1" noAdjustHandles="1" noChangeArrowheads="1" noChangeShapeType="1" noTextEdit="1"/>
              </p:cNvSpPr>
              <p:nvPr/>
            </p:nvSpPr>
            <p:spPr>
              <a:xfrm>
                <a:off x="76200" y="3880941"/>
                <a:ext cx="11830049" cy="2339038"/>
              </a:xfrm>
              <a:prstGeom prst="rect">
                <a:avLst/>
              </a:prstGeom>
              <a:blipFill>
                <a:blip r:embed="rId3"/>
                <a:stretch>
                  <a:fillRect l="-464" t="-1828" b="-1305"/>
                </a:stretch>
              </a:blipFill>
            </p:spPr>
            <p:txBody>
              <a:bodyPr/>
              <a:lstStyle/>
              <a:p>
                <a:r>
                  <a:rPr lang="ru-RU">
                    <a:noFill/>
                  </a:rPr>
                  <a:t> </a:t>
                </a:r>
              </a:p>
            </p:txBody>
          </p:sp>
        </mc:Fallback>
      </mc:AlternateContent>
    </p:spTree>
    <p:extLst>
      <p:ext uri="{BB962C8B-B14F-4D97-AF65-F5344CB8AC3E}">
        <p14:creationId xmlns:p14="http://schemas.microsoft.com/office/powerpoint/2010/main" val="347346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Forms</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5853952"/>
              </a:xfrm>
            </p:spPr>
            <p:txBody>
              <a:bodyPr>
                <a:normAutofit/>
              </a:bodyPr>
              <a:lstStyle/>
              <a:p>
                <a:r>
                  <a:rPr lang="en-US" sz="2000" dirty="0"/>
                  <a:t>In more general case the showed above introduce only AR seasonal derivative, in more general case the following seasonal derivative can be defined for each of the AR (Seasonal AR, SAR) AR integrated (Seasonal AR integrated, SARI)and for the MA (Seasonal MA, SMA) as </a:t>
                </a:r>
              </a:p>
              <a:p>
                <a:pPr marL="0" indent="0">
                  <a:buNone/>
                </a:pPr>
                <a14:m>
                  <m:oMathPara xmlns:m="http://schemas.openxmlformats.org/officeDocument/2006/math">
                    <m:oMathParaPr>
                      <m:jc m:val="centerGroup"/>
                    </m:oMathParaPr>
                    <m:oMath xmlns:m="http://schemas.openxmlformats.org/officeDocument/2006/math">
                      <m:r>
                        <m:rPr>
                          <m:nor/>
                        </m:rPr>
                        <a:rPr lang="en-US" sz="2000"/>
                        <m:t>AR</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SAR</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SARI</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𝛷</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Δ</m:t>
                          </m:r>
                        </m:e>
                        <m:sup>
                          <m:r>
                            <a:rPr lang="en-US" sz="2000" i="1">
                              <a:latin typeface="Cambria Math" panose="02040503050406030204" pitchFamily="18" charset="0"/>
                            </a:rPr>
                            <m:t>𝑑</m:t>
                          </m:r>
                        </m:sup>
                      </m:sSup>
                      <m:sSubSup>
                        <m:sSubSupPr>
                          <m:ctrlPr>
                            <a:rPr lang="en-US" sz="2000" i="1">
                              <a:latin typeface="Cambria Math" panose="02040503050406030204" pitchFamily="18" charset="0"/>
                            </a:rPr>
                          </m:ctrlPr>
                        </m:sSubSupPr>
                        <m:e>
                          <m:r>
                            <m:rPr>
                              <m:sty m:val="p"/>
                            </m:rPr>
                            <a:rPr lang="en-US" sz="2000" i="0">
                              <a:latin typeface="Cambria Math" panose="02040503050406030204" pitchFamily="18" charset="0"/>
                            </a:rPr>
                            <m:t>Δ</m:t>
                          </m:r>
                        </m:e>
                        <m:sub>
                          <m:r>
                            <a:rPr lang="en-US" sz="2000" i="1">
                              <a:latin typeface="Cambria Math" panose="02040503050406030204" pitchFamily="18" charset="0"/>
                            </a:rPr>
                            <m:t>𝑠</m:t>
                          </m:r>
                        </m:sub>
                        <m:sup>
                          <m:r>
                            <a:rPr lang="en-US" sz="2000" i="1">
                              <a:latin typeface="Cambria Math" panose="02040503050406030204" pitchFamily="18" charset="0"/>
                            </a:rPr>
                            <m:t>𝐷</m:t>
                          </m:r>
                        </m:sup>
                      </m:sSub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)⋅(1−</m:t>
                      </m:r>
                      <m:r>
                        <a:rPr lang="en-US" sz="2000" i="1">
                          <a:latin typeface="Cambria Math" panose="02040503050406030204" pitchFamily="18" charset="0"/>
                        </a:rPr>
                        <m:t>𝐿</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𝑑</m:t>
                          </m:r>
                        </m:sup>
                      </m:sSup>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𝐷</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MA</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m:rPr>
                          <m:nor/>
                        </m:rPr>
                        <a:rPr lang="en-US" sz="2000"/>
                        <m:t>SMA</m:t>
                      </m:r>
                      <m:r>
                        <m:rPr>
                          <m:nor/>
                        </m:rPr>
                        <a:rPr lang="en-US" sz="2000"/>
                        <m:t> </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𝛩</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r>
                        <a:rPr lang="en-US" sz="2000" i="1">
                          <a:latin typeface="Cambria Math" panose="02040503050406030204" pitchFamily="18" charset="0"/>
                        </a:rPr>
                        <m:t>)⋅(1+</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𝑄</m:t>
                          </m:r>
                        </m:sup>
                        <m:e>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𝑖</m:t>
                              </m:r>
                            </m:sub>
                          </m:sSub>
                        </m:e>
                      </m:nary>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𝑖𝑠</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oMath>
                  </m:oMathPara>
                </a14:m>
                <a:endParaRPr lang="en-US" sz="2000" dirty="0" smtClean="0"/>
              </a:p>
              <a:p>
                <a:pPr marL="0" indent="0">
                  <a:buNone/>
                </a:pPr>
                <a:endParaRPr lang="en-US" sz="20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837895" cy="5853952"/>
              </a:xfrm>
              <a:blipFill>
                <a:blip r:embed="rId2"/>
                <a:stretch>
                  <a:fillRect l="-463" t="-1146" r="-20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C9C11BE0-7392-436E-BE96-6BCBE2255345}"/>
                  </a:ext>
                </a:extLst>
              </p:cNvPr>
              <p:cNvSpPr/>
              <p:nvPr/>
            </p:nvSpPr>
            <p:spPr>
              <a:xfrm>
                <a:off x="1449145" y="5657671"/>
                <a:ext cx="10345270" cy="1200329"/>
              </a:xfrm>
              <a:prstGeom prst="rect">
                <a:avLst/>
              </a:prstGeom>
            </p:spPr>
            <p:txBody>
              <a:bodyPr wrap="square">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where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𝐴</m:t>
                    </m:r>
                  </m:oMath>
                </a14:m>
                <a:r>
                  <a:rPr lang="en-US" dirty="0">
                    <a:latin typeface="Cambria" panose="02040503050406030204" pitchFamily="18" charset="0"/>
                    <a:ea typeface="Cambria" panose="02040503050406030204" pitchFamily="18" charset="0"/>
                    <a:cs typeface="Times New Roman" panose="02020603050405020304" pitchFamily="18" charset="0"/>
                  </a:rPr>
                  <a:t> and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𝐵</m:t>
                    </m:r>
                  </m:oMath>
                </a14:m>
                <a:r>
                  <a:rPr lang="en-US" dirty="0">
                    <a:latin typeface="Cambria" panose="02040503050406030204" pitchFamily="18" charset="0"/>
                    <a:ea typeface="Cambria" panose="02040503050406030204" pitchFamily="18" charset="0"/>
                    <a:cs typeface="Times New Roman" panose="02020603050405020304" pitchFamily="18" charset="0"/>
                  </a:rPr>
                  <a:t> are the new coefficients for seasonal component compensation;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𝑃</m:t>
                    </m:r>
                  </m:oMath>
                </a14:m>
                <a:r>
                  <a:rPr lang="en-US" dirty="0">
                    <a:latin typeface="Cambria" panose="02040503050406030204" pitchFamily="18" charset="0"/>
                    <a:ea typeface="Cambria" panose="02040503050406030204" pitchFamily="18" charset="0"/>
                    <a:cs typeface="Times New Roman" panose="02020603050405020304" pitchFamily="18" charset="0"/>
                  </a:rPr>
                  <a:t> is the seasonal AR order and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𝑄</m:t>
                    </m:r>
                  </m:oMath>
                </a14:m>
                <a:r>
                  <a:rPr lang="en-US" dirty="0">
                    <a:latin typeface="Cambria" panose="02040503050406030204" pitchFamily="18" charset="0"/>
                    <a:ea typeface="Cambria" panose="02040503050406030204" pitchFamily="18" charset="0"/>
                    <a:cs typeface="Times New Roman" panose="02020603050405020304" pitchFamily="18" charset="0"/>
                  </a:rPr>
                  <a:t> is the seasonal MA order and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𝐷</m:t>
                    </m:r>
                  </m:oMath>
                </a14:m>
                <a:r>
                  <a:rPr lang="en-US" dirty="0">
                    <a:latin typeface="Cambria" panose="02040503050406030204" pitchFamily="18" charset="0"/>
                    <a:ea typeface="Cambria" panose="02040503050406030204" pitchFamily="18" charset="0"/>
                    <a:cs typeface="Times New Roman" panose="02020603050405020304" pitchFamily="18" charset="0"/>
                  </a:rPr>
                  <a:t> is the order of seasonal derivative. </a:t>
                </a:r>
                <a:endParaRPr lang="en-US" b="1"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4" name="Прямоугольник 3">
                <a:extLst>
                  <a:ext uri="{FF2B5EF4-FFF2-40B4-BE49-F238E27FC236}">
                    <a16:creationId xmlns:a16="http://schemas.microsoft.com/office/drawing/2014/main" id="{C9C11BE0-7392-436E-BE96-6BCBE2255345}"/>
                  </a:ext>
                </a:extLst>
              </p:cNvPr>
              <p:cNvSpPr>
                <a:spLocks noRot="1" noChangeAspect="1" noMove="1" noResize="1" noEditPoints="1" noAdjustHandles="1" noChangeArrowheads="1" noChangeShapeType="1" noTextEdit="1"/>
              </p:cNvSpPr>
              <p:nvPr/>
            </p:nvSpPr>
            <p:spPr>
              <a:xfrm>
                <a:off x="1449145" y="5657671"/>
                <a:ext cx="10345270" cy="1200329"/>
              </a:xfrm>
              <a:prstGeom prst="rect">
                <a:avLst/>
              </a:prstGeom>
              <a:blipFill>
                <a:blip r:embed="rId3"/>
                <a:stretch>
                  <a:fillRect l="-412" t="-3046" b="-6599"/>
                </a:stretch>
              </a:blipFill>
            </p:spPr>
            <p:txBody>
              <a:bodyPr/>
              <a:lstStyle/>
              <a:p>
                <a:r>
                  <a:rPr lang="ru-RU">
                    <a:noFill/>
                  </a:rPr>
                  <a:t> </a:t>
                </a:r>
              </a:p>
            </p:txBody>
          </p:sp>
        </mc:Fallback>
      </mc:AlternateContent>
    </p:spTree>
    <p:extLst>
      <p:ext uri="{BB962C8B-B14F-4D97-AF65-F5344CB8AC3E}">
        <p14:creationId xmlns:p14="http://schemas.microsoft.com/office/powerpoint/2010/main" val="378629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907675" y="209142"/>
            <a:ext cx="10515600" cy="612028"/>
          </a:xfrm>
        </p:spPr>
        <p:txBody>
          <a:bodyPr>
            <a:normAutofit fontScale="90000"/>
          </a:bodyPr>
          <a:lstStyle/>
          <a:p>
            <a:r>
              <a:rPr lang="en-US" b="1" dirty="0"/>
              <a:t>SARIMA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5853952"/>
          </a:xfrm>
        </p:spPr>
        <p:txBody>
          <a:bodyPr>
            <a:normAutofit/>
          </a:bodyPr>
          <a:lstStyle/>
          <a:p>
            <a:endParaRPr lang="en-US" sz="2000" dirty="0"/>
          </a:p>
        </p:txBody>
      </p:sp>
      <p:pic>
        <p:nvPicPr>
          <p:cNvPr id="2050" name="Picture 2" descr="image.png">
            <a:extLst>
              <a:ext uri="{FF2B5EF4-FFF2-40B4-BE49-F238E27FC236}">
                <a16:creationId xmlns:a16="http://schemas.microsoft.com/office/drawing/2014/main" id="{E6772E34-6CDA-45BF-852F-2AB616785E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88"/>
          <a:stretch/>
        </p:blipFill>
        <p:spPr bwMode="auto">
          <a:xfrm>
            <a:off x="719976" y="736903"/>
            <a:ext cx="8433549" cy="609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595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p:pic>
        <p:nvPicPr>
          <p:cNvPr id="5" name="Picture 2" descr="image.png">
            <a:extLst>
              <a:ext uri="{FF2B5EF4-FFF2-40B4-BE49-F238E27FC236}">
                <a16:creationId xmlns:a16="http://schemas.microsoft.com/office/drawing/2014/main" id="{0CC477E5-862F-4F79-861B-EB0F9D4AB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451"/>
          <a:stretch/>
        </p:blipFill>
        <p:spPr bwMode="auto">
          <a:xfrm>
            <a:off x="323850" y="710452"/>
            <a:ext cx="7648576" cy="6083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png">
            <a:extLst>
              <a:ext uri="{FF2B5EF4-FFF2-40B4-BE49-F238E27FC236}">
                <a16:creationId xmlns:a16="http://schemas.microsoft.com/office/drawing/2014/main" id="{0CC477E5-862F-4F79-861B-EB0F9D4AB4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062" t="47888" b="26464"/>
          <a:stretch/>
        </p:blipFill>
        <p:spPr bwMode="auto">
          <a:xfrm>
            <a:off x="5419725" y="671140"/>
            <a:ext cx="5934075" cy="452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269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2523564"/>
              </a:xfrm>
            </p:spPr>
            <p:txBody>
              <a:bodyPr>
                <a:normAutofit/>
              </a:bodyPr>
              <a:lstStyle/>
              <a:p>
                <a:r>
                  <a:rPr lang="en-US" sz="2000" dirty="0"/>
                  <a:t>The model order </a:t>
                </a:r>
                <a:r>
                  <a:rPr lang="en-US" sz="2000" dirty="0" err="1"/>
                  <a:t>fro</a:t>
                </a:r>
                <a:r>
                  <a:rPr lang="en-US" sz="2000" dirty="0"/>
                  <a:t> SARIMA frequently written in the form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𝑆𝐴𝑅𝐼𝑀𝐴</m:t>
                      </m:r>
                      <m:d>
                        <m:dPr>
                          <m:ctrlPr>
                            <a:rPr lang="en-US" sz="2000" i="1" dirty="0" smtClean="0">
                              <a:latin typeface="Cambria Math" panose="02040503050406030204" pitchFamily="18" charset="0"/>
                            </a:rPr>
                          </m:ctrlPr>
                        </m:dPr>
                        <m:e>
                          <m:r>
                            <a:rPr lang="en-US" sz="2000" i="1" dirty="0" err="1">
                              <a:latin typeface="Cambria Math" panose="02040503050406030204" pitchFamily="18" charset="0"/>
                            </a:rPr>
                            <m:t>𝑝</m:t>
                          </m:r>
                          <m:r>
                            <a:rPr lang="en-US" sz="2000" i="1" dirty="0" err="1">
                              <a:latin typeface="Cambria Math" panose="02040503050406030204" pitchFamily="18" charset="0"/>
                            </a:rPr>
                            <m:t>,</m:t>
                          </m:r>
                          <m:r>
                            <a:rPr lang="en-US" sz="2000" i="1" dirty="0" err="1">
                              <a:latin typeface="Cambria Math" panose="02040503050406030204" pitchFamily="18" charset="0"/>
                            </a:rPr>
                            <m:t>𝑑</m:t>
                          </m:r>
                          <m:r>
                            <a:rPr lang="en-US" sz="2000" i="1" dirty="0" err="1">
                              <a:latin typeface="Cambria Math" panose="02040503050406030204" pitchFamily="18" charset="0"/>
                            </a:rPr>
                            <m:t>,</m:t>
                          </m:r>
                          <m:r>
                            <a:rPr lang="en-US" sz="2000" i="1" dirty="0" err="1">
                              <a:latin typeface="Cambria Math" panose="02040503050406030204" pitchFamily="18" charset="0"/>
                            </a:rPr>
                            <m:t>𝑞</m:t>
                          </m:r>
                        </m:e>
                      </m:d>
                      <m:r>
                        <a:rPr lang="en-US" sz="200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𝐷</m:t>
                      </m:r>
                      <m:r>
                        <a:rPr lang="en-US" sz="2000" i="1" dirty="0">
                          <a:latin typeface="Cambria Math" panose="02040503050406030204" pitchFamily="18" charset="0"/>
                        </a:rPr>
                        <m:t>,</m:t>
                      </m:r>
                      <m:r>
                        <a:rPr lang="en-US" sz="2000" i="1" dirty="0">
                          <a:latin typeface="Cambria Math" panose="02040503050406030204" pitchFamily="18" charset="0"/>
                        </a:rPr>
                        <m:t>𝑄</m:t>
                      </m:r>
                      <m:r>
                        <a:rPr lang="en-US" sz="2000" i="1" dirty="0">
                          <a:latin typeface="Cambria Math" panose="02040503050406030204" pitchFamily="18" charset="0"/>
                        </a:rPr>
                        <m:t>)</m:t>
                      </m:r>
                      <m:r>
                        <a:rPr lang="en-US" sz="2000" i="1" dirty="0">
                          <a:latin typeface="Cambria Math" panose="02040503050406030204" pitchFamily="18" charset="0"/>
                        </a:rPr>
                        <m:t>𝑠</m:t>
                      </m:r>
                      <m:r>
                        <a:rPr lang="en-US" sz="2000" i="1" dirty="0">
                          <a:latin typeface="Cambria Math" panose="02040503050406030204" pitchFamily="18" charset="0"/>
                        </a:rPr>
                        <m:t> </m:t>
                      </m:r>
                    </m:oMath>
                  </m:oMathPara>
                </a14:m>
                <a:endParaRPr lang="en-US" sz="2000" dirty="0"/>
              </a:p>
              <a:p>
                <a:r>
                  <a:rPr lang="en-US" sz="2000" dirty="0"/>
                  <a:t>or  </a:t>
                </a:r>
              </a:p>
              <a:p>
                <a:pPr marL="0" indent="0">
                  <a:buNone/>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𝑆𝐴𝑅𝐼𝑀𝐴</m:t>
                      </m:r>
                      <m:d>
                        <m:dPr>
                          <m:ctrlPr>
                            <a:rPr lang="en-US" sz="2000" i="1" dirty="0" smtClean="0">
                              <a:latin typeface="Cambria Math" panose="02040503050406030204" pitchFamily="18" charset="0"/>
                            </a:rPr>
                          </m:ctrlPr>
                        </m:dPr>
                        <m:e>
                          <m:r>
                            <a:rPr lang="en-US" sz="2000" i="1" dirty="0" err="1">
                              <a:latin typeface="Cambria Math" panose="02040503050406030204" pitchFamily="18" charset="0"/>
                            </a:rPr>
                            <m:t>𝑝</m:t>
                          </m:r>
                          <m:r>
                            <a:rPr lang="en-US" sz="2000" i="1" dirty="0" err="1">
                              <a:latin typeface="Cambria Math" panose="02040503050406030204" pitchFamily="18" charset="0"/>
                            </a:rPr>
                            <m:t>,</m:t>
                          </m:r>
                          <m:r>
                            <a:rPr lang="en-US" sz="2000" i="1" dirty="0" err="1">
                              <a:latin typeface="Cambria Math" panose="02040503050406030204" pitchFamily="18" charset="0"/>
                            </a:rPr>
                            <m:t>𝑑</m:t>
                          </m:r>
                          <m:r>
                            <a:rPr lang="en-US" sz="2000" i="1" dirty="0" err="1">
                              <a:latin typeface="Cambria Math" panose="02040503050406030204" pitchFamily="18" charset="0"/>
                            </a:rPr>
                            <m:t>,</m:t>
                          </m:r>
                          <m:r>
                            <a:rPr lang="en-US" sz="2000" i="1" dirty="0" err="1">
                              <a:latin typeface="Cambria Math" panose="02040503050406030204" pitchFamily="18" charset="0"/>
                            </a:rPr>
                            <m:t>𝑞</m:t>
                          </m:r>
                        </m:e>
                      </m:d>
                      <m:r>
                        <a:rPr lang="en-US" sz="200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rPr>
                        <m:t>𝑃</m:t>
                      </m:r>
                      <m:r>
                        <a:rPr lang="en-US" sz="2000" i="1" dirty="0">
                          <a:latin typeface="Cambria Math" panose="02040503050406030204" pitchFamily="18" charset="0"/>
                        </a:rPr>
                        <m:t>,</m:t>
                      </m:r>
                      <m:r>
                        <a:rPr lang="en-US" sz="2000" i="1" dirty="0">
                          <a:latin typeface="Cambria Math" panose="02040503050406030204" pitchFamily="18" charset="0"/>
                        </a:rPr>
                        <m:t>𝐷</m:t>
                      </m:r>
                      <m:r>
                        <a:rPr lang="en-US" sz="2000" i="1" dirty="0">
                          <a:latin typeface="Cambria Math" panose="02040503050406030204" pitchFamily="18" charset="0"/>
                        </a:rPr>
                        <m:t>,</m:t>
                      </m:r>
                      <m:r>
                        <a:rPr lang="en-US" sz="2000" i="1" dirty="0">
                          <a:latin typeface="Cambria Math" panose="02040503050406030204" pitchFamily="18" charset="0"/>
                        </a:rPr>
                        <m:t>𝑄</m:t>
                      </m:r>
                      <m:r>
                        <a:rPr lang="en-US" sz="2000" i="1" dirty="0">
                          <a:latin typeface="Cambria Math" panose="02040503050406030204" pitchFamily="18" charset="0"/>
                        </a:rPr>
                        <m:t>,</m:t>
                      </m:r>
                      <m:r>
                        <a:rPr lang="en-US" sz="2000" i="1" dirty="0">
                          <a:latin typeface="Cambria Math" panose="02040503050406030204" pitchFamily="18" charset="0"/>
                        </a:rPr>
                        <m:t>𝑠</m:t>
                      </m:r>
                      <m:r>
                        <a:rPr lang="en-US" sz="2000" i="1" dirty="0" smtClean="0">
                          <a:latin typeface="Cambria Math" panose="02040503050406030204" pitchFamily="18" charset="0"/>
                        </a:rPr>
                        <m:t>)</m:t>
                      </m:r>
                    </m:oMath>
                  </m:oMathPara>
                </a14:m>
                <a:endParaRPr lang="en-US" sz="2000" dirty="0"/>
              </a:p>
              <a:p>
                <a:r>
                  <a:rPr lang="en-US" sz="2000" dirty="0"/>
                  <a:t> where </a:t>
                </a:r>
                <a14:m>
                  <m:oMath xmlns:m="http://schemas.openxmlformats.org/officeDocument/2006/math">
                    <m:r>
                      <a:rPr lang="en-US" sz="2000" i="1">
                        <a:latin typeface="Cambria Math" panose="02040503050406030204" pitchFamily="18" charset="0"/>
                      </a:rPr>
                      <m:t>𝑠</m:t>
                    </m:r>
                  </m:oMath>
                </a14:m>
                <a:r>
                  <a:rPr lang="en-US" sz="2000" dirty="0"/>
                  <a:t> is the season period.</a:t>
                </a:r>
              </a:p>
              <a:p>
                <a:r>
                  <a:rPr lang="en-US" sz="2000" dirty="0"/>
                  <a:t> Example for </a:t>
                </a:r>
                <a14:m>
                  <m:oMath xmlns:m="http://schemas.openxmlformats.org/officeDocument/2006/math">
                    <m:r>
                      <a:rPr lang="en-US" sz="2000" i="1" dirty="0" smtClean="0">
                        <a:latin typeface="Cambria Math" panose="02040503050406030204" pitchFamily="18" charset="0"/>
                      </a:rPr>
                      <m:t>𝑆𝐴𝑅𝐼𝑀𝐴</m:t>
                    </m:r>
                    <m:r>
                      <a:rPr lang="en-US" sz="2000" i="1" dirty="0" smtClean="0">
                        <a:latin typeface="Cambria Math" panose="02040503050406030204" pitchFamily="18" charset="0"/>
                      </a:rPr>
                      <m:t> (1,1,1)×(1,1,1)4</m:t>
                    </m:r>
                  </m:oMath>
                </a14:m>
                <a:endParaRPr lang="en-US" sz="2000" dirty="0"/>
              </a:p>
              <a:p>
                <a:endParaRPr lang="en-US" sz="16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837895" cy="2523564"/>
              </a:xfrm>
              <a:blipFill>
                <a:blip r:embed="rId2"/>
                <a:stretch>
                  <a:fillRect l="-463" t="-2657"/>
                </a:stretch>
              </a:blipFill>
            </p:spPr>
            <p:txBody>
              <a:bodyPr/>
              <a:lstStyle/>
              <a:p>
                <a:r>
                  <a:rPr lang="en-US">
                    <a:noFill/>
                  </a:rPr>
                  <a:t> </a:t>
                </a:r>
              </a:p>
            </p:txBody>
          </p:sp>
        </mc:Fallback>
      </mc:AlternateContent>
      <p:pic>
        <p:nvPicPr>
          <p:cNvPr id="3074" name="Picture 2" descr="image.png">
            <a:extLst>
              <a:ext uri="{FF2B5EF4-FFF2-40B4-BE49-F238E27FC236}">
                <a16:creationId xmlns:a16="http://schemas.microsoft.com/office/drawing/2014/main" id="{F514D45C-FE7E-425B-A902-7FE5582E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837" y="3230596"/>
            <a:ext cx="8677275" cy="23792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C7B2F236-A2AB-4128-BE60-759AAD2E6EFC}"/>
                  </a:ext>
                </a:extLst>
              </p:cNvPr>
              <p:cNvSpPr/>
              <p:nvPr/>
            </p:nvSpPr>
            <p:spPr>
              <a:xfrm>
                <a:off x="1210234" y="5682442"/>
                <a:ext cx="7960659" cy="877163"/>
              </a:xfrm>
              <a:prstGeom prst="rect">
                <a:avLst/>
              </a:prstGeom>
            </p:spPr>
            <p:txBody>
              <a:bodyPr wrap="square">
                <a:spAutoFit/>
              </a:bodyPr>
              <a:lstStyle/>
              <a:p>
                <a:pPr>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Pleas note that here differentiation operator multiplication works as</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panose="02040503050406030204" pitchFamily="18" charset="0"/>
                          <a:cs typeface="Times New Roman" panose="02020603050405020304" pitchFamily="18" charset="0"/>
                        </a:rPr>
                        <m:t>(1−</m:t>
                      </m:r>
                      <m:r>
                        <a:rPr lang="en-US" i="1">
                          <a:latin typeface="Cambria Math" panose="02040503050406030204" pitchFamily="18" charset="0"/>
                          <a:ea typeface="Cambria" panose="02040503050406030204" pitchFamily="18" charset="0"/>
                          <a:cs typeface="Times New Roman" panose="02020603050405020304" pitchFamily="18" charset="0"/>
                        </a:rPr>
                        <m:t>𝐿</m:t>
                      </m:r>
                      <m:r>
                        <a:rPr lang="en-US" i="1">
                          <a:latin typeface="Cambria Math" panose="02040503050406030204" pitchFamily="18" charset="0"/>
                          <a:ea typeface="Cambria" panose="02040503050406030204" pitchFamily="18" charset="0"/>
                          <a:cs typeface="Times New Roman" panose="02020603050405020304" pitchFamily="18" charset="0"/>
                        </a:rPr>
                        <m:t>)(1−</m:t>
                      </m:r>
                      <m:sSup>
                        <m:sSupPr>
                          <m:ctrlPr>
                            <a:rPr lang="en-US" i="1">
                              <a:latin typeface="Cambria Math" panose="02040503050406030204" pitchFamily="18" charset="0"/>
                              <a:ea typeface="Cambria" panose="02040503050406030204" pitchFamily="18" charset="0"/>
                              <a:cs typeface="Times New Roman" panose="02020603050405020304" pitchFamily="18" charset="0"/>
                            </a:rPr>
                          </m:ctrlPr>
                        </m:sSupPr>
                        <m:e>
                          <m:r>
                            <a:rPr lang="en-US" i="1">
                              <a:latin typeface="Cambria Math" panose="02040503050406030204" pitchFamily="18" charset="0"/>
                              <a:ea typeface="Cambria" panose="02040503050406030204" pitchFamily="18" charset="0"/>
                              <a:cs typeface="Times New Roman" panose="02020603050405020304" pitchFamily="18" charset="0"/>
                            </a:rPr>
                            <m:t>𝐿</m:t>
                          </m:r>
                        </m:e>
                        <m:sup>
                          <m:r>
                            <a:rPr lang="en-US" i="1">
                              <a:latin typeface="Cambria Math" panose="02040503050406030204" pitchFamily="18" charset="0"/>
                              <a:ea typeface="Cambria" panose="02040503050406030204" pitchFamily="18" charset="0"/>
                              <a:cs typeface="Times New Roman" panose="02020603050405020304" pitchFamily="18" charset="0"/>
                            </a:rPr>
                            <m:t>4</m:t>
                          </m:r>
                        </m:sup>
                      </m:sSup>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−1</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−4</m:t>
                          </m:r>
                        </m:sub>
                      </m:sSub>
                      <m:r>
                        <a:rPr lang="en-US" i="1">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latin typeface="Cambria Math" panose="02040503050406030204" pitchFamily="18" charset="0"/>
                              <a:ea typeface="Cambria" panose="02040503050406030204" pitchFamily="18" charset="0"/>
                              <a:cs typeface="Times New Roman" panose="02020603050405020304" pitchFamily="18" charset="0"/>
                            </a:rPr>
                          </m:ctrlPr>
                        </m:sSubPr>
                        <m:e>
                          <m:r>
                            <a:rPr lang="en-US" i="1">
                              <a:latin typeface="Cambria Math" panose="02040503050406030204" pitchFamily="18" charset="0"/>
                              <a:ea typeface="Cambria" panose="02040503050406030204" pitchFamily="18" charset="0"/>
                              <a:cs typeface="Times New Roman" panose="02020603050405020304" pitchFamily="18" charset="0"/>
                            </a:rPr>
                            <m:t>𝑦</m:t>
                          </m:r>
                        </m:e>
                        <m:sub>
                          <m:r>
                            <a:rPr lang="en-US" i="1">
                              <a:latin typeface="Cambria Math" panose="02040503050406030204" pitchFamily="18" charset="0"/>
                              <a:ea typeface="Cambria" panose="02040503050406030204" pitchFamily="18" charset="0"/>
                              <a:cs typeface="Times New Roman" panose="02020603050405020304" pitchFamily="18" charset="0"/>
                            </a:rPr>
                            <m:t>𝑛</m:t>
                          </m:r>
                          <m:r>
                            <a:rPr lang="en-US" i="1">
                              <a:latin typeface="Cambria Math" panose="02040503050406030204" pitchFamily="18" charset="0"/>
                              <a:ea typeface="Cambria" panose="02040503050406030204" pitchFamily="18" charset="0"/>
                              <a:cs typeface="Times New Roman" panose="02020603050405020304" pitchFamily="18" charset="0"/>
                            </a:rPr>
                            <m:t>−5</m:t>
                          </m:r>
                        </m:sub>
                      </m:sSub>
                      <m:r>
                        <a:rPr lang="en-US" i="1">
                          <a:latin typeface="Cambria Math" panose="02040503050406030204" pitchFamily="18" charset="0"/>
                          <a:ea typeface="Cambria" panose="02040503050406030204" pitchFamily="18" charset="0"/>
                          <a:cs typeface="Times New Roman" panose="02020603050405020304" pitchFamily="18" charset="0"/>
                        </a:rPr>
                        <m:t>)</m:t>
                      </m:r>
                    </m:oMath>
                  </m:oMathPara>
                </a14:m>
                <a:endParaRPr lang="en-US" dirty="0">
                  <a:latin typeface="Cambria" panose="02040503050406030204" pitchFamily="18" charset="0"/>
                  <a:ea typeface="Cambria" panose="02040503050406030204" pitchFamily="18" charset="0"/>
                  <a:cs typeface="Times New Roman" panose="02020603050405020304" pitchFamily="18" charset="0"/>
                </a:endParaRPr>
              </a:p>
            </p:txBody>
          </p:sp>
        </mc:Choice>
        <mc:Fallback xmlns="">
          <p:sp>
            <p:nvSpPr>
              <p:cNvPr id="4" name="Прямоугольник 3">
                <a:extLst>
                  <a:ext uri="{FF2B5EF4-FFF2-40B4-BE49-F238E27FC236}">
                    <a16:creationId xmlns:a16="http://schemas.microsoft.com/office/drawing/2014/main" id="{C7B2F236-A2AB-4128-BE60-759AAD2E6EFC}"/>
                  </a:ext>
                </a:extLst>
              </p:cNvPr>
              <p:cNvSpPr>
                <a:spLocks noRot="1" noChangeAspect="1" noMove="1" noResize="1" noEditPoints="1" noAdjustHandles="1" noChangeArrowheads="1" noChangeShapeType="1" noTextEdit="1"/>
              </p:cNvSpPr>
              <p:nvPr/>
            </p:nvSpPr>
            <p:spPr>
              <a:xfrm>
                <a:off x="1210234" y="5682442"/>
                <a:ext cx="7960659" cy="877163"/>
              </a:xfrm>
              <a:prstGeom prst="rect">
                <a:avLst/>
              </a:prstGeom>
              <a:blipFill>
                <a:blip r:embed="rId4"/>
                <a:stretch>
                  <a:fillRect l="-690" t="-4167"/>
                </a:stretch>
              </a:blipFill>
            </p:spPr>
            <p:txBody>
              <a:bodyPr/>
              <a:lstStyle/>
              <a:p>
                <a:r>
                  <a:rPr lang="en-US">
                    <a:noFill/>
                  </a:rPr>
                  <a:t> </a:t>
                </a:r>
              </a:p>
            </p:txBody>
          </p:sp>
        </mc:Fallback>
      </mc:AlternateContent>
    </p:spTree>
    <p:extLst>
      <p:ext uri="{BB962C8B-B14F-4D97-AF65-F5344CB8AC3E}">
        <p14:creationId xmlns:p14="http://schemas.microsoft.com/office/powerpoint/2010/main" val="343354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Example</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r>
                  <a:rPr lang="en-US" sz="2200" dirty="0"/>
                  <a:t>Suppose </a:t>
                </a:r>
                <a14:m>
                  <m:oMath xmlns:m="http://schemas.openxmlformats.org/officeDocument/2006/math">
                    <m:r>
                      <a:rPr lang="en-US" sz="2200" i="1" smtClean="0">
                        <a:latin typeface="Cambria Math" panose="02040503050406030204" pitchFamily="18" charset="0"/>
                      </a:rPr>
                      <m:t>𝑃</m:t>
                    </m:r>
                    <m:r>
                      <a:rPr lang="en-US" sz="2200" i="1" smtClean="0">
                        <a:latin typeface="Cambria Math" panose="02040503050406030204" pitchFamily="18" charset="0"/>
                      </a:rPr>
                      <m:t>=</m:t>
                    </m:r>
                    <m:r>
                      <a:rPr lang="en-US" sz="2200" i="1" smtClean="0">
                        <a:latin typeface="Cambria Math" panose="02040503050406030204" pitchFamily="18" charset="0"/>
                      </a:rPr>
                      <m:t>𝑞</m:t>
                    </m:r>
                    <m:r>
                      <a:rPr lang="en-US" sz="2200" i="1" smtClean="0">
                        <a:latin typeface="Cambria Math" panose="02040503050406030204" pitchFamily="18" charset="0"/>
                      </a:rPr>
                      <m:t>=1</m:t>
                    </m:r>
                  </m:oMath>
                </a14:m>
                <a:r>
                  <a:rPr lang="en-US" sz="2200" dirty="0"/>
                  <a:t> and </a:t>
                </a:r>
                <a14:m>
                  <m:oMath xmlns:m="http://schemas.openxmlformats.org/officeDocument/2006/math">
                    <m:r>
                      <a:rPr lang="en-US" sz="2200" i="1" dirty="0" smtClean="0">
                        <a:latin typeface="Cambria Math" panose="02040503050406030204" pitchFamily="18" charset="0"/>
                      </a:rPr>
                      <m:t>𝑝</m:t>
                    </m:r>
                    <m:r>
                      <a:rPr lang="en-US" sz="2200" i="1" dirty="0">
                        <a:latin typeface="Cambria Math" panose="02040503050406030204" pitchFamily="18" charset="0"/>
                      </a:rPr>
                      <m:t>=</m:t>
                    </m:r>
                    <m:r>
                      <a:rPr lang="en-US" sz="2200" i="1" dirty="0">
                        <a:latin typeface="Cambria Math" panose="02040503050406030204" pitchFamily="18" charset="0"/>
                      </a:rPr>
                      <m:t>𝑄</m:t>
                    </m:r>
                    <m:r>
                      <a:rPr lang="en-US" sz="2200" i="1" dirty="0">
                        <a:latin typeface="Cambria Math" panose="02040503050406030204" pitchFamily="18" charset="0"/>
                      </a:rPr>
                      <m:t>=0</m:t>
                    </m:r>
                  </m:oMath>
                </a14:m>
                <a:r>
                  <a:rPr lang="en-US" sz="2200" dirty="0"/>
                  <a:t> with </a:t>
                </a:r>
                <a14:m>
                  <m:oMath xmlns:m="http://schemas.openxmlformats.org/officeDocument/2006/math">
                    <m:r>
                      <a:rPr lang="en-US" sz="2200" i="1">
                        <a:latin typeface="Cambria Math" panose="02040503050406030204" pitchFamily="18" charset="0"/>
                      </a:rPr>
                      <m:t>𝑠</m:t>
                    </m:r>
                    <m:r>
                      <a:rPr lang="en-US" sz="2200" i="1">
                        <a:latin typeface="Cambria Math" panose="02040503050406030204" pitchFamily="18" charset="0"/>
                      </a:rPr>
                      <m:t>=12</m:t>
                    </m:r>
                  </m:oMath>
                </a14:m>
                <a:r>
                  <a:rPr lang="en-US" sz="2200" dirty="0"/>
                  <a:t> </a:t>
                </a:r>
              </a:p>
              <a:p>
                <a:pPr marL="0" indent="0" algn="ctr">
                  <a:buNone/>
                </a:pPr>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𝑆𝐴𝑅𝐼𝑀𝐴</m:t>
                    </m:r>
                    <m:r>
                      <a:rPr lang="en-US" sz="2200" i="1">
                        <a:latin typeface="Cambria Math" panose="02040503050406030204" pitchFamily="18" charset="0"/>
                      </a:rPr>
                      <m:t>(1,0,0)×(1,0,0)12</m:t>
                    </m:r>
                  </m:oMath>
                </a14:m>
                <a:r>
                  <a:rPr lang="en-US" sz="2200" dirty="0"/>
                  <a:t>. </a:t>
                </a:r>
              </a:p>
              <a:p>
                <a:pPr marL="0" indent="0">
                  <a:buNone/>
                </a:pPr>
                <a:r>
                  <a:rPr lang="en-US" sz="2200" dirty="0"/>
                  <a:t>The model is then</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sub>
                      </m:sSub>
                      <m:r>
                        <a:rPr lang="en-US" sz="2200" i="1">
                          <a:latin typeface="Cambria Math" panose="02040503050406030204" pitchFamily="18" charset="0"/>
                        </a:rPr>
                        <m:t>=</m:t>
                      </m:r>
                      <m:r>
                        <a:rPr lang="en-US" sz="2200" i="1">
                          <a:latin typeface="Cambria Math" panose="02040503050406030204" pitchFamily="18" charset="0"/>
                        </a:rPr>
                        <m:t>𝐴</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𝑛</m:t>
                          </m:r>
                          <m:r>
                            <a:rPr lang="en-US" sz="2200" i="1">
                              <a:latin typeface="Cambria Math" panose="02040503050406030204" pitchFamily="18" charset="0"/>
                            </a:rPr>
                            <m:t>−12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𝛽</m:t>
                      </m:r>
                      <m:sSub>
                        <m:sSubPr>
                          <m:ctrlPr>
                            <a:rPr lang="en-US" sz="2200" i="1">
                              <a:latin typeface="Cambria Math" panose="02040503050406030204" pitchFamily="18" charset="0"/>
                            </a:rPr>
                          </m:ctrlPr>
                        </m:sSubPr>
                        <m:e>
                          <m:r>
                            <a:rPr lang="en-US" sz="2200" i="1">
                              <a:latin typeface="Cambria Math" panose="02040503050406030204" pitchFamily="18" charset="0"/>
                            </a:rPr>
                            <m:t>𝜀</m:t>
                          </m:r>
                        </m:e>
                        <m:sub>
                          <m:r>
                            <a:rPr lang="en-US" sz="2200" i="1">
                              <a:latin typeface="Cambria Math" panose="02040503050406030204" pitchFamily="18" charset="0"/>
                            </a:rPr>
                            <m:t>𝑡</m:t>
                          </m:r>
                          <m:r>
                            <a:rPr lang="en-US" sz="2200" i="1">
                              <a:latin typeface="Cambria Math" panose="02040503050406030204" pitchFamily="18" charset="0"/>
                            </a:rPr>
                            <m:t>−1</m:t>
                          </m:r>
                        </m:sub>
                      </m:sSub>
                    </m:oMath>
                  </m:oMathPara>
                </a14:m>
                <a:endParaRPr lang="en-US" sz="2200" dirty="0"/>
              </a:p>
              <a:p>
                <a:r>
                  <a:rPr lang="en-US" sz="2200" dirty="0"/>
                  <a:t> Example  Let's consider model </a:t>
                </a:r>
                <a14:m>
                  <m:oMath xmlns:m="http://schemas.openxmlformats.org/officeDocument/2006/math">
                    <m:r>
                      <a:rPr lang="en-US" sz="2200" i="1" dirty="0" smtClean="0">
                        <a:latin typeface="Cambria Math" panose="02040503050406030204" pitchFamily="18" charset="0"/>
                      </a:rPr>
                      <m:t>𝑆𝐴𝑅𝐼𝑀𝐴</m:t>
                    </m:r>
                    <m:r>
                      <a:rPr lang="en-US" sz="2200" i="1" dirty="0" smtClean="0">
                        <a:latin typeface="Cambria Math" panose="02040503050406030204" pitchFamily="18" charset="0"/>
                      </a:rPr>
                      <m:t> (0,0,1)×(0,0,1)12</m:t>
                    </m:r>
                  </m:oMath>
                </a14:m>
                <a:r>
                  <a:rPr lang="en-US" sz="2200" dirty="0"/>
                  <a:t> </a:t>
                </a:r>
              </a:p>
              <a:p>
                <a:pPr marL="0" indent="0">
                  <a:buNone/>
                </a:pPr>
                <a14:m>
                  <m:oMathPara xmlns:m="http://schemas.openxmlformats.org/officeDocument/2006/math">
                    <m:oMathParaPr>
                      <m:jc m:val="centerGroup"/>
                    </m:oMathParaPr>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𝑦</m:t>
                          </m:r>
                        </m:e>
                        <m:sub>
                          <m:r>
                            <a:rPr lang="en-US" sz="2200" i="1" dirty="0" smtClean="0">
                              <a:latin typeface="Cambria Math" panose="02040503050406030204" pitchFamily="18" charset="0"/>
                            </a:rPr>
                            <m:t>𝑛</m:t>
                          </m:r>
                        </m:sub>
                      </m:sSub>
                      <m:r>
                        <a:rPr lang="en-US" sz="2200" i="1" dirty="0">
                          <a:latin typeface="Cambria Math" panose="02040503050406030204" pitchFamily="18" charset="0"/>
                        </a:rPr>
                        <m:t> = </m:t>
                      </m:r>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12</m:t>
                              </m:r>
                            </m:sup>
                          </m:sSup>
                        </m:e>
                      </m:d>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r>
                            <a:rPr lang="en-US" sz="2200" i="1" dirty="0">
                              <a:latin typeface="Cambria Math" panose="02040503050406030204" pitchFamily="18" charset="0"/>
                            </a:rPr>
                            <m:t>𝐿</m:t>
                          </m:r>
                        </m:e>
                      </m:d>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 </m:t>
                      </m:r>
                      <m:r>
                        <a:rPr lang="en-US" sz="2200" i="1" dirty="0" smtClean="0">
                          <a:latin typeface="Cambria Math" panose="02040503050406030204" pitchFamily="18" charset="0"/>
                        </a:rPr>
                        <m:t>=</m:t>
                      </m:r>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 </m:t>
                      </m:r>
                      <m:d>
                        <m:dPr>
                          <m:ctrlPr>
                            <a:rPr lang="en-US" sz="2200" i="1" dirty="0">
                              <a:latin typeface="Cambria Math" panose="02040503050406030204" pitchFamily="18" charset="0"/>
                            </a:rPr>
                          </m:ctrlPr>
                        </m:dPr>
                        <m:e>
                          <m:r>
                            <a:rPr lang="en-US" sz="2200" i="1" dirty="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r>
                            <a:rPr lang="en-US" sz="2200" i="1" dirty="0">
                              <a:latin typeface="Cambria Math" panose="02040503050406030204" pitchFamily="18" charset="0"/>
                            </a:rPr>
                            <m:t>𝐿</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12</m:t>
                              </m:r>
                            </m:sup>
                          </m:sSup>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p>
                            <m:sSupPr>
                              <m:ctrlPr>
                                <a:rPr lang="en-US" sz="2200" i="1" dirty="0">
                                  <a:latin typeface="Cambria Math" panose="02040503050406030204" pitchFamily="18" charset="0"/>
                                </a:rPr>
                              </m:ctrlPr>
                            </m:sSupPr>
                            <m:e>
                              <m:r>
                                <a:rPr lang="en-US" sz="2200" i="1" dirty="0">
                                  <a:latin typeface="Cambria Math" panose="02040503050406030204" pitchFamily="18" charset="0"/>
                                </a:rPr>
                                <m:t>𝐿</m:t>
                              </m:r>
                            </m:e>
                            <m:sup>
                              <m:r>
                                <a:rPr lang="en-US" sz="2200" i="1" dirty="0">
                                  <a:latin typeface="Cambria Math" panose="02040503050406030204" pitchFamily="18" charset="0"/>
                                </a:rPr>
                                <m:t>13</m:t>
                              </m:r>
                            </m:sup>
                          </m:sSup>
                        </m:e>
                      </m:d>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 </m:t>
                      </m:r>
                      <m:r>
                        <a:rPr lang="en-US" sz="2200" i="1" dirty="0" smtClean="0">
                          <a:latin typeface="Cambria Math" panose="02040503050406030204" pitchFamily="18" charset="0"/>
                        </a:rPr>
                        <m:t>=</m:t>
                      </m:r>
                    </m:oMath>
                  </m:oMathPara>
                </a14:m>
                <a:endParaRPr lang="en-US" sz="2200" dirty="0"/>
              </a:p>
              <a:p>
                <a:pPr marL="0" indent="0" algn="ctr">
                  <a:buNone/>
                </a:pPr>
                <a:r>
                  <a:rPr lang="en-US" sz="2200" dirty="0"/>
                  <a:t> </a:t>
                </a:r>
                <a14:m>
                  <m:oMath xmlns:m="http://schemas.openxmlformats.org/officeDocument/2006/math">
                    <m:r>
                      <a:rPr lang="en-US" sz="2200" i="1" dirty="0" smtClean="0">
                        <a:latin typeface="Cambria Math" panose="02040503050406030204" pitchFamily="18" charset="0"/>
                      </a:rPr>
                      <m:t>=</m:t>
                    </m:r>
                    <m:sSub>
                      <m:sSubPr>
                        <m:ctrlPr>
                          <a:rPr lang="en-US" sz="2200" i="1" dirty="0" err="1">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err="1">
                            <a:latin typeface="Cambria Math" panose="02040503050406030204" pitchFamily="18" charset="0"/>
                          </a:rPr>
                          <m:t>𝑛</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−12+</m:t>
                    </m:r>
                    <m:sSub>
                      <m:sSubPr>
                        <m:ctrlPr>
                          <a:rPr lang="en-US" sz="2200" i="1" dirty="0">
                            <a:latin typeface="Cambria Math" panose="02040503050406030204" pitchFamily="18" charset="0"/>
                          </a:rPr>
                        </m:ctrlPr>
                      </m:sSubPr>
                      <m:e>
                        <m:r>
                          <a:rPr lang="en-US" sz="2200" i="1" dirty="0" smtClean="0">
                            <a:latin typeface="Cambria Math" panose="02040503050406030204" pitchFamily="18" charset="0"/>
                          </a:rPr>
                          <m:t>𝛽</m:t>
                        </m:r>
                      </m:e>
                      <m:sub>
                        <m:r>
                          <a:rPr lang="en-US" sz="2200" i="1" dirty="0">
                            <a:latin typeface="Cambria Math" panose="02040503050406030204" pitchFamily="18" charset="0"/>
                          </a:rPr>
                          <m:t>1</m:t>
                        </m:r>
                      </m:sub>
                    </m:sSub>
                    <m:sSub>
                      <m:sSubPr>
                        <m:ctrlPr>
                          <a:rPr lang="en-US" sz="2200" i="1" dirty="0">
                            <a:latin typeface="Cambria Math" panose="02040503050406030204" pitchFamily="18" charset="0"/>
                          </a:rPr>
                        </m:ctrlPr>
                      </m:sSubPr>
                      <m:e>
                        <m:r>
                          <a:rPr lang="en-US" sz="2200" i="1" dirty="0">
                            <a:latin typeface="Cambria Math" panose="02040503050406030204" pitchFamily="18" charset="0"/>
                          </a:rPr>
                          <m:t>𝐵</m:t>
                        </m:r>
                      </m:e>
                      <m:sub>
                        <m:r>
                          <a:rPr lang="en-US" sz="2200" i="1" dirty="0">
                            <a:latin typeface="Cambria Math" panose="02040503050406030204" pitchFamily="18" charset="0"/>
                          </a:rPr>
                          <m:t>1</m:t>
                        </m:r>
                      </m:sub>
                    </m:sSub>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𝜀</m:t>
                        </m:r>
                      </m:e>
                      <m:sub>
                        <m:r>
                          <a:rPr lang="en-US" sz="2200" i="1" dirty="0" smtClean="0">
                            <a:latin typeface="Cambria Math" panose="02040503050406030204" pitchFamily="18" charset="0"/>
                          </a:rPr>
                          <m:t>𝑛</m:t>
                        </m:r>
                      </m:sub>
                    </m:sSub>
                    <m:r>
                      <a:rPr lang="en-US" sz="2200" i="1" dirty="0" smtClean="0">
                        <a:latin typeface="Cambria Math" panose="02040503050406030204" pitchFamily="18" charset="0"/>
                      </a:rPr>
                      <m:t>−13</m:t>
                    </m:r>
                  </m:oMath>
                </a14:m>
                <a:endParaRPr lang="en-US" sz="2200" dirty="0"/>
              </a:p>
              <a:p>
                <a:r>
                  <a:rPr lang="en-US" sz="2200" dirty="0"/>
                  <a:t>The model include: </a:t>
                </a:r>
              </a:p>
              <a:p>
                <a:r>
                  <a:rPr lang="en-US" sz="2200" dirty="0"/>
                  <a:t>non-seasonal MA(1) polynomial </a:t>
                </a:r>
                <a14:m>
                  <m:oMath xmlns:m="http://schemas.openxmlformats.org/officeDocument/2006/math">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1</m:t>
                        </m:r>
                      </m:sub>
                    </m:sSub>
                    <m:r>
                      <a:rPr lang="en-US" sz="2200" i="1">
                        <a:latin typeface="Cambria Math" panose="02040503050406030204" pitchFamily="18" charset="0"/>
                      </a:rPr>
                      <m:t>𝐿</m:t>
                    </m:r>
                  </m:oMath>
                </a14:m>
                <a:r>
                  <a:rPr lang="en-US" sz="2200" dirty="0"/>
                  <a:t> </a:t>
                </a:r>
              </a:p>
              <a:p>
                <a:r>
                  <a:rPr lang="en-US" sz="2200" dirty="0"/>
                  <a:t>seasonal MA(1) polynomial </a:t>
                </a:r>
                <a14:m>
                  <m:oMath xmlns:m="http://schemas.openxmlformats.org/officeDocument/2006/math">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𝐵</m:t>
                        </m:r>
                      </m:e>
                      <m:sub>
                        <m:r>
                          <a:rPr lang="en-US" sz="2200" i="1">
                            <a:latin typeface="Cambria Math" panose="02040503050406030204" pitchFamily="18" charset="0"/>
                          </a:rPr>
                          <m:t>1</m:t>
                        </m:r>
                      </m:sub>
                    </m:sSub>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12</m:t>
                        </m:r>
                      </m:sup>
                    </m:sSup>
                  </m:oMath>
                </a14:m>
                <a:r>
                  <a:rPr lang="en-US" sz="2200" dirty="0"/>
                  <a:t>. </a:t>
                </a:r>
              </a:p>
              <a:p>
                <a:r>
                  <a:rPr lang="en-US" sz="2200" dirty="0"/>
                  <a:t>Thus the model has MA terms at lags 1, 12, and 13. This leads to supposition that ACF for the model will have non-zero autocorrelations only at lags 1, 12, and 13. However, </a:t>
                </a:r>
                <a:r>
                  <a:rPr lang="en-US" sz="2200" dirty="0" smtClean="0"/>
                  <a:t>it </a:t>
                </a:r>
                <a:r>
                  <a:rPr lang="en-US" sz="2200" dirty="0"/>
                  <a:t>is also </a:t>
                </a:r>
                <a:r>
                  <a:rPr lang="en-US" sz="2200" dirty="0" smtClean="0"/>
                  <a:t>could </a:t>
                </a:r>
                <a:r>
                  <a:rPr lang="en-US" sz="2200" dirty="0"/>
                  <a:t>be non-zero lag 11 due to correlation </a:t>
                </a:r>
                <a:r>
                  <a:rPr lang="en-US" sz="2200" dirty="0" smtClean="0"/>
                  <a:t>properties.</a:t>
                </a:r>
                <a:endParaRPr lang="en-US" sz="16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5"/>
                <a:ext cx="11837895" cy="5665693"/>
              </a:xfrm>
              <a:blipFill>
                <a:blip r:embed="rId2"/>
                <a:stretch>
                  <a:fillRect l="-669" t="-1292" r="-103"/>
                </a:stretch>
              </a:blipFill>
            </p:spPr>
            <p:txBody>
              <a:bodyPr/>
              <a:lstStyle/>
              <a:p>
                <a:r>
                  <a:rPr lang="ru-RU">
                    <a:noFill/>
                  </a:rPr>
                  <a:t> </a:t>
                </a:r>
              </a:p>
            </p:txBody>
          </p:sp>
        </mc:Fallback>
      </mc:AlternateContent>
    </p:spTree>
    <p:extLst>
      <p:ext uri="{BB962C8B-B14F-4D97-AF65-F5344CB8AC3E}">
        <p14:creationId xmlns:p14="http://schemas.microsoft.com/office/powerpoint/2010/main" val="1330800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The algorithm of fitting an SARIMA model</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lvl="1"/>
            <a:r>
              <a:rPr lang="en-US" sz="2000" dirty="0"/>
              <a:t>Determination of the order of usual differencing needed to </a:t>
            </a:r>
            <a:r>
              <a:rPr lang="en-US" sz="2000" dirty="0" err="1"/>
              <a:t>stationarize</a:t>
            </a:r>
            <a:r>
              <a:rPr lang="en-US" sz="2000" dirty="0"/>
              <a:t> the series (to exclude the trend).</a:t>
            </a:r>
          </a:p>
          <a:p>
            <a:pPr lvl="1"/>
            <a:r>
              <a:rPr lang="en-US" sz="2000" dirty="0"/>
              <a:t>Checking for seasonal component influence and possibly eliminating seasonality.</a:t>
            </a:r>
          </a:p>
          <a:p>
            <a:pPr lvl="1"/>
            <a:r>
              <a:rPr lang="en-US" sz="2000" dirty="0"/>
              <a:t>Determination of AR and MA order.</a:t>
            </a:r>
          </a:p>
          <a:p>
            <a:pPr lvl="1"/>
            <a:r>
              <a:rPr lang="en-US" sz="2000" dirty="0"/>
              <a:t>Coefficients calculation.</a:t>
            </a:r>
          </a:p>
          <a:p>
            <a:pPr lvl="1"/>
            <a:r>
              <a:rPr lang="en-US" sz="2000" dirty="0"/>
              <a:t>Checking the results on validation tests.</a:t>
            </a:r>
          </a:p>
          <a:p>
            <a:pPr lvl="1"/>
            <a:r>
              <a:rPr lang="en-US" sz="2000" dirty="0"/>
              <a:t>If correct, then predicting, repeat otherwise.</a:t>
            </a:r>
          </a:p>
          <a:p>
            <a:pPr lvl="1"/>
            <a:endParaRPr lang="en-US" sz="2000" dirty="0"/>
          </a:p>
          <a:p>
            <a:pPr lvl="1"/>
            <a:r>
              <a:rPr lang="en-US" dirty="0"/>
              <a:t>In the explanation above we have notice that seasonal difference make data more stationary.</a:t>
            </a:r>
          </a:p>
          <a:p>
            <a:pPr lvl="1"/>
            <a:r>
              <a:rPr lang="en-US" dirty="0"/>
              <a:t>Then we need to choose the best initial guess about orders of SARIMA.</a:t>
            </a:r>
            <a:endParaRPr lang="en-US" sz="2000" dirty="0"/>
          </a:p>
          <a:p>
            <a:endParaRPr lang="en-US" sz="1600" dirty="0"/>
          </a:p>
        </p:txBody>
      </p:sp>
    </p:spTree>
    <p:extLst>
      <p:ext uri="{BB962C8B-B14F-4D97-AF65-F5344CB8AC3E}">
        <p14:creationId xmlns:p14="http://schemas.microsoft.com/office/powerpoint/2010/main" val="209655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55812" y="1192306"/>
                <a:ext cx="10797988" cy="4875985"/>
              </a:xfrm>
            </p:spPr>
            <p:txBody>
              <a:bodyPr>
                <a:normAutofit fontScale="92500" lnSpcReduction="20000"/>
              </a:bodyPr>
              <a:lstStyle/>
              <a:p>
                <a:endParaRPr lang="en-US" dirty="0" smtClean="0"/>
              </a:p>
              <a:p>
                <a:r>
                  <a:rPr lang="en-US" dirty="0"/>
                  <a:t>Thus we can join equations for describe the time series as both :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r>
                        <a:rPr lang="en-US" b="0" i="1">
                          <a:latin typeface="Cambria Math" panose="02040503050406030204" pitchFamily="18" charset="0"/>
                        </a:rPr>
                        <m:t> </m:t>
                      </m:r>
                    </m:oMath>
                  </m:oMathPara>
                </a14:m>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𝑜𝑟</m:t>
                      </m:r>
                    </m:oMath>
                  </m:oMathPara>
                </a14:m>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𝑞</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a:p>
                <a:r>
                  <a:rPr lang="en-US" dirty="0"/>
                  <a:t> </a:t>
                </a:r>
                <a:r>
                  <a:rPr lang="en-US" dirty="0" smtClean="0"/>
                  <a:t>where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oMath>
                </a14:m>
                <a:r>
                  <a:rPr lang="en-US" dirty="0"/>
                  <a:t> are the model weight </a:t>
                </a:r>
                <a:r>
                  <a:rPr lang="en-US" dirty="0" smtClean="0"/>
                  <a:t>coefficients;</a:t>
                </a:r>
              </a:p>
              <a:p>
                <a:pPr lvl="1"/>
                <a:r>
                  <a:rPr lang="en-US" dirty="0" err="1" smtClean="0"/>
                  <a:t>p,q</a:t>
                </a:r>
                <a:r>
                  <a:rPr lang="en-US" dirty="0" smtClean="0"/>
                  <a:t> are finite value orders of AR and MA parts;</a:t>
                </a:r>
              </a:p>
              <a:p>
                <a:pPr lvl="1"/>
                <a14:m>
                  <m:oMath xmlns:m="http://schemas.openxmlformats.org/officeDocument/2006/math">
                    <m:r>
                      <a:rPr lang="en-US" i="1">
                        <a:latin typeface="Cambria Math" panose="02040503050406030204" pitchFamily="18" charset="0"/>
                      </a:rPr>
                      <m:t>𝑐</m:t>
                    </m:r>
                  </m:oMath>
                </a14:m>
                <a:r>
                  <a:rPr lang="en-US" dirty="0" smtClean="0"/>
                  <a:t> is the constant. </a:t>
                </a:r>
                <a:endParaRPr lang="en-US" dirty="0"/>
              </a:p>
              <a:p>
                <a:r>
                  <a:rPr lang="en-US" dirty="0"/>
                  <a:t>This equation we will call  </a:t>
                </a:r>
                <a:r>
                  <a:rPr lang="en-US" b="1" dirty="0" err="1"/>
                  <a:t>A</a:t>
                </a:r>
                <a:r>
                  <a:rPr lang="en-US" dirty="0" err="1"/>
                  <a:t>uto</a:t>
                </a:r>
                <a:r>
                  <a:rPr lang="en-US" b="1" dirty="0" err="1"/>
                  <a:t>R</a:t>
                </a:r>
                <a:r>
                  <a:rPr lang="en-US" dirty="0" err="1"/>
                  <a:t>egressive</a:t>
                </a:r>
                <a:r>
                  <a:rPr lang="en-US" dirty="0"/>
                  <a:t> </a:t>
                </a:r>
                <a:r>
                  <a:rPr lang="en-US" b="1" dirty="0"/>
                  <a:t>M</a:t>
                </a:r>
                <a:r>
                  <a:rPr lang="en-US" dirty="0"/>
                  <a:t>oving </a:t>
                </a:r>
                <a:r>
                  <a:rPr lang="en-US" b="1" dirty="0"/>
                  <a:t>A</a:t>
                </a:r>
                <a:r>
                  <a:rPr lang="en-US" dirty="0"/>
                  <a:t>verage model (</a:t>
                </a:r>
                <a:r>
                  <a:rPr lang="en-US" b="1" dirty="0"/>
                  <a:t>ARMA</a:t>
                </a:r>
                <a:r>
                  <a:rPr lang="en-US" dirty="0"/>
                  <a:t>).</a:t>
                </a:r>
              </a:p>
              <a:p>
                <a:endParaRPr lang="en-US" dirty="0"/>
              </a:p>
            </p:txBody>
          </p:sp>
        </mc:Choice>
        <mc:Fallback>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55812" y="1192306"/>
                <a:ext cx="10797988" cy="4875985"/>
              </a:xfrm>
              <a:blipFill>
                <a:blip r:embed="rId2"/>
                <a:stretch>
                  <a:fillRect l="-847" b="-1752"/>
                </a:stretch>
              </a:blipFill>
            </p:spPr>
            <p:txBody>
              <a:bodyPr/>
              <a:lstStyle/>
              <a:p>
                <a:r>
                  <a:rPr lang="ru-RU">
                    <a:noFill/>
                  </a:rPr>
                  <a:t> </a:t>
                </a:r>
              </a:p>
            </p:txBody>
          </p:sp>
        </mc:Fallback>
      </mc:AlternateContent>
    </p:spTree>
    <p:extLst>
      <p:ext uri="{BB962C8B-B14F-4D97-AF65-F5344CB8AC3E}">
        <p14:creationId xmlns:p14="http://schemas.microsoft.com/office/powerpoint/2010/main" val="1449599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a:t>
            </a:r>
            <a:r>
              <a:rPr lang="en-US" b="1" dirty="0" smtClean="0"/>
              <a:t>Initial Order selection Rules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marL="0" lvl="0" indent="0" eaLnBrk="0" fontAlgn="base" hangingPunct="0">
              <a:lnSpc>
                <a:spcPct val="100000"/>
              </a:lnSpc>
              <a:spcBef>
                <a:spcPct val="0"/>
              </a:spcBef>
              <a:spcAft>
                <a:spcPct val="0"/>
              </a:spcAft>
              <a:buNone/>
            </a:pPr>
            <a:r>
              <a:rPr lang="en-US" altLang="en-US" sz="2000" i="1" dirty="0">
                <a:solidFill>
                  <a:srgbClr val="000000"/>
                </a:solidFill>
              </a:rPr>
              <a:t>Rules of initial orders selection</a:t>
            </a:r>
            <a:endParaRPr lang="en-US" altLang="en-US" sz="2000" dirty="0"/>
          </a:p>
          <a:p>
            <a:pPr marL="0" lvl="0" indent="0" eaLnBrk="0" fontAlgn="base" hangingPunct="0">
              <a:lnSpc>
                <a:spcPct val="100000"/>
              </a:lnSpc>
              <a:spcBef>
                <a:spcPct val="0"/>
              </a:spcBef>
              <a:spcAft>
                <a:spcPct val="0"/>
              </a:spcAft>
              <a:buFontTx/>
              <a:buAutoNum type="arabicPeriod"/>
            </a:pPr>
            <a:r>
              <a:rPr lang="en-US" altLang="en-US" sz="2000" b="1" dirty="0">
                <a:solidFill>
                  <a:srgbClr val="000000"/>
                </a:solidFill>
              </a:rPr>
              <a:t>The correct order </a:t>
            </a:r>
            <a:r>
              <a:rPr lang="en-US" altLang="en-US" sz="2000" dirty="0" smtClean="0">
                <a:solidFill>
                  <a:srgbClr val="000000"/>
                </a:solidFill>
              </a:rPr>
              <a:t>𝑑</a:t>
            </a:r>
            <a:r>
              <a:rPr lang="en-US" altLang="en-US" sz="2000" b="1" dirty="0">
                <a:solidFill>
                  <a:srgbClr val="000000"/>
                </a:solidFill>
              </a:rPr>
              <a:t> </a:t>
            </a:r>
            <a:r>
              <a:rPr lang="en-US" altLang="en-US" sz="2000" dirty="0">
                <a:solidFill>
                  <a:srgbClr val="000000"/>
                </a:solidFill>
              </a:rPr>
              <a:t>is the order of differencing </a:t>
            </a:r>
            <a:r>
              <a:rPr lang="en-US" altLang="en-US" sz="2000" u="sng" dirty="0">
                <a:solidFill>
                  <a:srgbClr val="000000"/>
                </a:solidFill>
              </a:rPr>
              <a:t>that yields a time series with a noise like behavior</a:t>
            </a:r>
            <a:endParaRPr lang="en-US" altLang="en-US" sz="2000" dirty="0">
              <a:solidFill>
                <a:srgbClr val="000000"/>
              </a:solidFill>
            </a:endParaRPr>
          </a:p>
          <a:p>
            <a:pPr marL="0" lvl="0" indent="0" eaLnBrk="0" fontAlgn="base" hangingPunct="0">
              <a:lnSpc>
                <a:spcPct val="100000"/>
              </a:lnSpc>
              <a:spcBef>
                <a:spcPct val="0"/>
              </a:spcBef>
              <a:spcAft>
                <a:spcPct val="0"/>
              </a:spcAft>
              <a:buNone/>
            </a:pPr>
            <a:r>
              <a:rPr lang="en-US" altLang="en-US" sz="2000" dirty="0">
                <a:solidFill>
                  <a:srgbClr val="000000"/>
                </a:solidFill>
              </a:rPr>
              <a:t>i.e. fluctuates around a well-defined mean value and almost constant scatter, </a:t>
            </a:r>
          </a:p>
          <a:p>
            <a:pPr marL="0" lvl="0" indent="0" eaLnBrk="0" fontAlgn="base" hangingPunct="0">
              <a:lnSpc>
                <a:spcPct val="100000"/>
              </a:lnSpc>
              <a:spcBef>
                <a:spcPct val="0"/>
              </a:spcBef>
              <a:spcAft>
                <a:spcPct val="0"/>
              </a:spcAft>
              <a:buFontTx/>
              <a:buAutoNum type="arabicPeriod" startAt="2"/>
            </a:pPr>
            <a:r>
              <a:rPr lang="en-US" altLang="en-US" sz="2000" u="sng" dirty="0">
                <a:solidFill>
                  <a:srgbClr val="000000"/>
                </a:solidFill>
              </a:rPr>
              <a:t>Use seasonal derivative only in the case of strong seasonal pattern</a:t>
            </a:r>
            <a:r>
              <a:rPr lang="en-US" altLang="en-US" sz="2000" u="sng" dirty="0" smtClean="0">
                <a:solidFill>
                  <a:srgbClr val="000000"/>
                </a:solidFill>
              </a:rPr>
              <a:t>.</a:t>
            </a:r>
            <a:endParaRPr lang="ru-RU" altLang="en-US" sz="2000" u="sng" dirty="0" smtClean="0">
              <a:solidFill>
                <a:srgbClr val="000000"/>
              </a:solidFill>
            </a:endParaRPr>
          </a:p>
          <a:p>
            <a:pPr marL="0" lvl="0" indent="0" eaLnBrk="0" fontAlgn="base" hangingPunct="0">
              <a:lnSpc>
                <a:spcPct val="100000"/>
              </a:lnSpc>
              <a:spcBef>
                <a:spcPct val="0"/>
              </a:spcBef>
              <a:spcAft>
                <a:spcPct val="0"/>
              </a:spcAft>
              <a:buFontTx/>
              <a:buAutoNum type="arabicPeriod" startAt="2"/>
            </a:pPr>
            <a:r>
              <a:rPr lang="en-US" altLang="en-US" sz="2000" dirty="0">
                <a:solidFill>
                  <a:srgbClr val="000000"/>
                </a:solidFill>
              </a:rPr>
              <a:t>check </a:t>
            </a:r>
            <a:r>
              <a:rPr lang="en-US" altLang="en-US" sz="2000" dirty="0" smtClean="0">
                <a:solidFill>
                  <a:srgbClr val="000000"/>
                </a:solidFill>
              </a:rPr>
              <a:t>obtained series for </a:t>
            </a:r>
            <a:r>
              <a:rPr lang="en-US" altLang="en-US" sz="2000" dirty="0">
                <a:solidFill>
                  <a:srgbClr val="000000"/>
                </a:solidFill>
              </a:rPr>
              <a:t>stationary by criterions named above</a:t>
            </a:r>
            <a:r>
              <a:rPr lang="en-US" altLang="en-US" sz="2000" dirty="0" smtClean="0">
                <a:solidFill>
                  <a:srgbClr val="000000"/>
                </a:solidFill>
              </a:rPr>
              <a:t>.</a:t>
            </a:r>
          </a:p>
          <a:p>
            <a:pPr marL="0" lvl="0" indent="0" eaLnBrk="0" fontAlgn="base" hangingPunct="0">
              <a:lnSpc>
                <a:spcPct val="100000"/>
              </a:lnSpc>
              <a:spcBef>
                <a:spcPct val="0"/>
              </a:spcBef>
              <a:spcAft>
                <a:spcPct val="0"/>
              </a:spcAft>
              <a:buFontTx/>
              <a:buAutoNum type="arabicPeriod" startAt="2"/>
            </a:pPr>
            <a:r>
              <a:rPr lang="en-US" altLang="en-US" sz="2000" dirty="0" smtClean="0">
                <a:solidFill>
                  <a:srgbClr val="000000"/>
                </a:solidFill>
              </a:rPr>
              <a:t>Then </a:t>
            </a:r>
            <a:r>
              <a:rPr lang="en-US" altLang="en-US" sz="2000" dirty="0">
                <a:solidFill>
                  <a:srgbClr val="000000"/>
                </a:solidFill>
              </a:rPr>
              <a:t>considering ACF and PACF for differenced series.</a:t>
            </a:r>
          </a:p>
          <a:p>
            <a:pPr lvl="1" eaLnBrk="0" fontAlgn="base" hangingPunct="0">
              <a:lnSpc>
                <a:spcPct val="100000"/>
              </a:lnSpc>
              <a:spcBef>
                <a:spcPct val="0"/>
              </a:spcBef>
              <a:spcAft>
                <a:spcPct val="0"/>
              </a:spcAft>
            </a:pPr>
            <a:r>
              <a:rPr lang="en-US" altLang="en-US" sz="2000" dirty="0">
                <a:solidFill>
                  <a:srgbClr val="000000"/>
                </a:solidFill>
              </a:rPr>
              <a:t>The numbers of </a:t>
            </a:r>
            <a:r>
              <a:rPr lang="en-US" altLang="en-US" sz="2000" b="1" dirty="0">
                <a:solidFill>
                  <a:srgbClr val="000000"/>
                </a:solidFill>
              </a:rPr>
              <a:t>AR terms</a:t>
            </a:r>
            <a:r>
              <a:rPr lang="en-US" altLang="en-US" sz="2000" dirty="0">
                <a:solidFill>
                  <a:srgbClr val="000000"/>
                </a:solidFill>
              </a:rPr>
              <a:t> is determined as </a:t>
            </a:r>
            <a:r>
              <a:rPr lang="en-US" altLang="en-US" sz="2000" u="sng" dirty="0">
                <a:solidFill>
                  <a:srgbClr val="000000"/>
                </a:solidFill>
              </a:rPr>
              <a:t>the last PACF lag before rapid decreasing</a:t>
            </a:r>
            <a:r>
              <a:rPr lang="en-US" altLang="en-US" sz="2000" dirty="0">
                <a:solidFill>
                  <a:srgbClr val="000000"/>
                </a:solidFill>
              </a:rPr>
              <a:t> from positive values to zero.</a:t>
            </a:r>
          </a:p>
          <a:p>
            <a:pPr lvl="1" eaLnBrk="0" fontAlgn="base" hangingPunct="0">
              <a:lnSpc>
                <a:spcPct val="100000"/>
              </a:lnSpc>
              <a:spcBef>
                <a:spcPct val="0"/>
              </a:spcBef>
              <a:spcAft>
                <a:spcPct val="0"/>
              </a:spcAft>
            </a:pPr>
            <a:r>
              <a:rPr lang="en-US" altLang="en-US" sz="2000" dirty="0">
                <a:solidFill>
                  <a:srgbClr val="000000"/>
                </a:solidFill>
              </a:rPr>
              <a:t>The numbers of </a:t>
            </a:r>
            <a:r>
              <a:rPr lang="en-US" altLang="en-US" sz="2000" b="1" dirty="0">
                <a:solidFill>
                  <a:srgbClr val="000000"/>
                </a:solidFill>
              </a:rPr>
              <a:t>MA terms</a:t>
            </a:r>
            <a:r>
              <a:rPr lang="en-US" altLang="en-US" sz="2000" dirty="0">
                <a:solidFill>
                  <a:srgbClr val="000000"/>
                </a:solidFill>
              </a:rPr>
              <a:t> is determined as </a:t>
            </a:r>
            <a:r>
              <a:rPr lang="en-US" altLang="en-US" sz="2000" u="sng" dirty="0">
                <a:solidFill>
                  <a:srgbClr val="000000"/>
                </a:solidFill>
              </a:rPr>
              <a:t>the last ACF lag before rapid increasing</a:t>
            </a:r>
            <a:r>
              <a:rPr lang="en-US" altLang="en-US" sz="2000" dirty="0">
                <a:solidFill>
                  <a:srgbClr val="000000"/>
                </a:solidFill>
              </a:rPr>
              <a:t> from negative values to zero.</a:t>
            </a:r>
          </a:p>
          <a:p>
            <a:pPr lvl="1" eaLnBrk="0" fontAlgn="base" hangingPunct="0">
              <a:lnSpc>
                <a:spcPct val="100000"/>
              </a:lnSpc>
              <a:spcBef>
                <a:spcPct val="0"/>
              </a:spcBef>
              <a:spcAft>
                <a:spcPct val="0"/>
              </a:spcAft>
            </a:pPr>
            <a:r>
              <a:rPr lang="en-US" altLang="en-US" sz="2000" dirty="0">
                <a:solidFill>
                  <a:srgbClr val="000000"/>
                </a:solidFill>
              </a:rPr>
              <a:t>Add an </a:t>
            </a:r>
            <a:r>
              <a:rPr lang="en-US" altLang="en-US" sz="2000" b="1" dirty="0">
                <a:solidFill>
                  <a:srgbClr val="000000"/>
                </a:solidFill>
              </a:rPr>
              <a:t>SAR term</a:t>
            </a:r>
            <a:r>
              <a:rPr lang="en-US" altLang="en-US" sz="2000" dirty="0">
                <a:solidFill>
                  <a:srgbClr val="000000"/>
                </a:solidFill>
              </a:rPr>
              <a:t>, </a:t>
            </a:r>
            <a:r>
              <a:rPr lang="en-US" altLang="en-US" sz="2000" u="sng" dirty="0">
                <a:solidFill>
                  <a:srgbClr val="000000"/>
                </a:solidFill>
              </a:rPr>
              <a:t>If ACF is periodically positive</a:t>
            </a:r>
            <a:r>
              <a:rPr lang="en-US" altLang="en-US" sz="2000" dirty="0">
                <a:solidFill>
                  <a:srgbClr val="000000"/>
                </a:solidFill>
              </a:rPr>
              <a:t>.</a:t>
            </a:r>
          </a:p>
          <a:p>
            <a:pPr lvl="1" eaLnBrk="0" fontAlgn="base" hangingPunct="0">
              <a:lnSpc>
                <a:spcPct val="100000"/>
              </a:lnSpc>
              <a:spcBef>
                <a:spcPct val="0"/>
              </a:spcBef>
              <a:spcAft>
                <a:spcPct val="0"/>
              </a:spcAft>
            </a:pPr>
            <a:r>
              <a:rPr lang="en-US" altLang="en-US" sz="1600" dirty="0">
                <a:solidFill>
                  <a:srgbClr val="000000"/>
                </a:solidFill>
              </a:rPr>
              <a:t>Beside This the order be derived from PACF.</a:t>
            </a:r>
          </a:p>
          <a:p>
            <a:pPr lvl="2" eaLnBrk="0" fontAlgn="base" hangingPunct="0">
              <a:lnSpc>
                <a:spcPct val="100000"/>
              </a:lnSpc>
              <a:spcBef>
                <a:spcPct val="0"/>
              </a:spcBef>
              <a:spcAft>
                <a:spcPct val="0"/>
              </a:spcAft>
            </a:pPr>
            <a:r>
              <a:rPr lang="en-US" altLang="en-US" dirty="0">
                <a:solidFill>
                  <a:srgbClr val="000000"/>
                </a:solidFill>
              </a:rPr>
              <a:t>Look at the number of significant lags, which are the multiples of the season period length.</a:t>
            </a:r>
          </a:p>
          <a:p>
            <a:pPr lvl="3" eaLnBrk="0" fontAlgn="base" hangingPunct="0">
              <a:lnSpc>
                <a:spcPct val="100000"/>
              </a:lnSpc>
              <a:spcBef>
                <a:spcPct val="0"/>
              </a:spcBef>
              <a:spcAft>
                <a:spcPct val="0"/>
              </a:spcAft>
            </a:pPr>
            <a:r>
              <a:rPr lang="en-US" altLang="en-US" sz="2000" dirty="0">
                <a:solidFill>
                  <a:srgbClr val="000000"/>
                </a:solidFill>
              </a:rPr>
              <a:t>For example, if the period equals 24 and we see the 24-th and 48-th lags are significant in the PACF, that means the initial P should be 2.</a:t>
            </a:r>
          </a:p>
          <a:p>
            <a:pPr lvl="1" eaLnBrk="0" fontAlgn="base" hangingPunct="0">
              <a:lnSpc>
                <a:spcPct val="100000"/>
              </a:lnSpc>
              <a:spcBef>
                <a:spcPct val="0"/>
              </a:spcBef>
              <a:spcAft>
                <a:spcPct val="0"/>
              </a:spcAft>
            </a:pPr>
            <a:r>
              <a:rPr lang="en-US" altLang="en-US" sz="2000" dirty="0">
                <a:solidFill>
                  <a:srgbClr val="000000"/>
                </a:solidFill>
              </a:rPr>
              <a:t>Add an </a:t>
            </a:r>
            <a:r>
              <a:rPr lang="en-US" altLang="en-US" sz="2000" b="1" dirty="0">
                <a:solidFill>
                  <a:srgbClr val="000000"/>
                </a:solidFill>
              </a:rPr>
              <a:t>SMA term</a:t>
            </a:r>
            <a:r>
              <a:rPr lang="en-US" altLang="en-US" sz="2000" dirty="0">
                <a:solidFill>
                  <a:srgbClr val="000000"/>
                </a:solidFill>
              </a:rPr>
              <a:t>, </a:t>
            </a:r>
            <a:r>
              <a:rPr lang="en-US" altLang="en-US" sz="2000" u="sng" dirty="0">
                <a:solidFill>
                  <a:srgbClr val="000000"/>
                </a:solidFill>
              </a:rPr>
              <a:t>If ACF is periodically negative</a:t>
            </a:r>
            <a:r>
              <a:rPr lang="en-US" altLang="en-US" sz="2000" dirty="0">
                <a:solidFill>
                  <a:srgbClr val="000000"/>
                </a:solidFill>
              </a:rPr>
              <a:t>.</a:t>
            </a:r>
          </a:p>
          <a:p>
            <a:pPr lvl="2" eaLnBrk="0" fontAlgn="base" hangingPunct="0">
              <a:lnSpc>
                <a:spcPct val="100000"/>
              </a:lnSpc>
              <a:spcBef>
                <a:spcPct val="0"/>
              </a:spcBef>
              <a:spcAft>
                <a:spcPct val="0"/>
              </a:spcAft>
            </a:pPr>
            <a:r>
              <a:rPr lang="en-US" altLang="en-US" dirty="0">
                <a:solidFill>
                  <a:srgbClr val="000000"/>
                </a:solidFill>
              </a:rPr>
              <a:t>Use the same rules of determine the number of </a:t>
            </a:r>
            <a:r>
              <a:rPr lang="en-US" altLang="en-US" dirty="0" err="1">
                <a:solidFill>
                  <a:srgbClr val="000000"/>
                </a:solidFill>
              </a:rPr>
              <a:t>lagas</a:t>
            </a:r>
            <a:r>
              <a:rPr lang="en-US" altLang="en-US" dirty="0">
                <a:solidFill>
                  <a:srgbClr val="000000"/>
                </a:solidFill>
              </a:rPr>
              <a:t> as for SAR</a:t>
            </a:r>
            <a:endParaRPr lang="en-US" altLang="en-US" dirty="0"/>
          </a:p>
          <a:p>
            <a:endParaRPr lang="en-US" sz="20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418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Notes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a:lnSpc>
                <a:spcPct val="120000"/>
              </a:lnSpc>
              <a:spcBef>
                <a:spcPts val="0"/>
              </a:spcBef>
            </a:pPr>
            <a:r>
              <a:rPr lang="en-US" sz="2000" dirty="0"/>
              <a:t>If your series is slightly </a:t>
            </a:r>
            <a:r>
              <a:rPr lang="en-US" sz="2000" b="1" dirty="0"/>
              <a:t>under-differenced</a:t>
            </a:r>
            <a:r>
              <a:rPr lang="en-US" sz="2000" dirty="0"/>
              <a:t>, </a:t>
            </a:r>
            <a:r>
              <a:rPr lang="en-US" sz="2000" u="sng" dirty="0"/>
              <a:t>add additional AR terms</a:t>
            </a:r>
            <a:r>
              <a:rPr lang="en-US" sz="2000" dirty="0"/>
              <a:t>.</a:t>
            </a:r>
          </a:p>
          <a:p>
            <a:pPr>
              <a:lnSpc>
                <a:spcPct val="120000"/>
              </a:lnSpc>
              <a:spcBef>
                <a:spcPts val="0"/>
              </a:spcBef>
            </a:pPr>
            <a:r>
              <a:rPr lang="en-US" sz="2000" dirty="0"/>
              <a:t>If your series is slightly </a:t>
            </a:r>
            <a:r>
              <a:rPr lang="en-US" sz="2000" b="1" dirty="0"/>
              <a:t>over-</a:t>
            </a:r>
            <a:r>
              <a:rPr lang="en-US" sz="2000" b="1" dirty="0" err="1"/>
              <a:t>differenced</a:t>
            </a:r>
            <a:r>
              <a:rPr lang="en-US" sz="2000" dirty="0" err="1"/>
              <a:t>,</a:t>
            </a:r>
            <a:r>
              <a:rPr lang="en-US" sz="2000" u="sng" dirty="0" err="1"/>
              <a:t>add</a:t>
            </a:r>
            <a:r>
              <a:rPr lang="en-US" sz="2000" u="sng" dirty="0"/>
              <a:t> additional MA terms</a:t>
            </a:r>
            <a:r>
              <a:rPr lang="en-US" sz="2000" dirty="0"/>
              <a:t>.</a:t>
            </a:r>
          </a:p>
          <a:p>
            <a:pPr>
              <a:lnSpc>
                <a:spcPct val="120000"/>
              </a:lnSpc>
              <a:spcBef>
                <a:spcPts val="0"/>
              </a:spcBef>
            </a:pPr>
            <a:r>
              <a:rPr lang="en-US" sz="2000" dirty="0"/>
              <a:t>Try to avoid using more than one or two seasonal parameters (SAR + SMA) in the same model, as this is likely to lead to overfitting of the data and / or problems in estimation.</a:t>
            </a:r>
          </a:p>
          <a:p>
            <a:pPr>
              <a:lnSpc>
                <a:spcPct val="120000"/>
              </a:lnSpc>
              <a:spcBef>
                <a:spcPts val="0"/>
              </a:spcBef>
            </a:pPr>
            <a:r>
              <a:rPr lang="en-US" sz="2000" dirty="0"/>
              <a:t>if the series has </a:t>
            </a:r>
            <a:r>
              <a:rPr lang="en-US" sz="2000" b="1" dirty="0"/>
              <a:t>positive ACF values out to a high lag</a:t>
            </a:r>
            <a:r>
              <a:rPr lang="en-US" sz="2000" dirty="0"/>
              <a:t> </a:t>
            </a:r>
            <a:r>
              <a:rPr lang="en-US" sz="2000" u="sng" dirty="0" smtClean="0"/>
              <a:t>add </a:t>
            </a:r>
            <a:r>
              <a:rPr lang="en-US" sz="2000" u="sng" dirty="0"/>
              <a:t>differencing order</a:t>
            </a:r>
            <a:r>
              <a:rPr lang="en-US" sz="2000" dirty="0"/>
              <a:t>.</a:t>
            </a:r>
          </a:p>
          <a:p>
            <a:pPr>
              <a:lnSpc>
                <a:spcPct val="120000"/>
              </a:lnSpc>
              <a:spcBef>
                <a:spcPts val="0"/>
              </a:spcBef>
            </a:pPr>
            <a:r>
              <a:rPr lang="en-US" sz="2000" dirty="0"/>
              <a:t>The optimal order of differencing is often the order of differencing at which the variance is lowest (you must try to avoid over-differencing).</a:t>
            </a:r>
          </a:p>
          <a:p>
            <a:pPr>
              <a:lnSpc>
                <a:spcPct val="120000"/>
              </a:lnSpc>
              <a:spcBef>
                <a:spcPts val="0"/>
              </a:spcBef>
            </a:pPr>
            <a:r>
              <a:rPr lang="en-US" sz="2000" dirty="0"/>
              <a:t>If the PACF of the differenced series displays a sharp cutoff and/or the lag-1 autocorrelation is positive-i.e., if the series appears slightly "</a:t>
            </a:r>
            <a:r>
              <a:rPr lang="en-US" sz="2000" dirty="0" err="1"/>
              <a:t>underdifferenced</a:t>
            </a:r>
            <a:r>
              <a:rPr lang="en-US" sz="2000" dirty="0"/>
              <a:t>"--then consider adding an AR term to the model. The lag at which the PACF cuts off is the indicated number of AR terms.</a:t>
            </a:r>
          </a:p>
          <a:p>
            <a:pPr>
              <a:lnSpc>
                <a:spcPct val="120000"/>
              </a:lnSpc>
              <a:spcBef>
                <a:spcPts val="0"/>
              </a:spcBef>
            </a:pPr>
            <a:r>
              <a:rPr lang="en-US" sz="2000" dirty="0"/>
              <a:t>If the ACF of the differenced series displays a sharp cutoff and/or the lag-1 autocorrelation is negative-i.e</a:t>
            </a:r>
            <a:r>
              <a:rPr lang="en-US" sz="2000" dirty="0" smtClean="0"/>
              <a:t>.,</a:t>
            </a:r>
            <a:r>
              <a:rPr lang="ru-RU" sz="2000" dirty="0" smtClean="0"/>
              <a:t> </a:t>
            </a:r>
            <a:r>
              <a:rPr lang="en-US" sz="2000" dirty="0" smtClean="0"/>
              <a:t> </a:t>
            </a:r>
            <a:r>
              <a:rPr lang="en-US" sz="2000" dirty="0"/>
              <a:t>if the series appears slightly "</a:t>
            </a:r>
            <a:r>
              <a:rPr lang="en-US" sz="2000" dirty="0" err="1"/>
              <a:t>overdifferenced</a:t>
            </a:r>
            <a:r>
              <a:rPr lang="en-US" sz="2000" dirty="0"/>
              <a:t>"-then consider adding an MA term to the model. The lag at which the ACF cuts off is the indicated number of MA terms.</a:t>
            </a:r>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Notes</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5"/>
            <a:ext cx="11837895" cy="5665693"/>
          </a:xfrm>
        </p:spPr>
        <p:txBody>
          <a:bodyPr>
            <a:normAutofit/>
          </a:bodyPr>
          <a:lstStyle/>
          <a:p>
            <a:pPr>
              <a:lnSpc>
                <a:spcPct val="120000"/>
              </a:lnSpc>
              <a:spcBef>
                <a:spcPts val="0"/>
              </a:spcBef>
            </a:pPr>
            <a:r>
              <a:rPr lang="en-US" sz="2000" dirty="0"/>
              <a:t>If a full (AR and MA) model it is possible for an AR term and an MA term to cancel each other's effects. In this case try a model with one fewer AR term and one fewer MA term-particularly if the parameter estimates in the original model require more than 10 iterations to converge.</a:t>
            </a:r>
          </a:p>
          <a:p>
            <a:pPr>
              <a:lnSpc>
                <a:spcPct val="120000"/>
              </a:lnSpc>
              <a:spcBef>
                <a:spcPts val="0"/>
              </a:spcBef>
            </a:pPr>
            <a:r>
              <a:rPr lang="en-US" sz="2000" dirty="0"/>
              <a:t>If the sum of the AR coefficients is almost exactly 1- you should reduce the number of AR terms by one and increase the order of differencing by one.</a:t>
            </a:r>
          </a:p>
          <a:p>
            <a:pPr>
              <a:lnSpc>
                <a:spcPct val="120000"/>
              </a:lnSpc>
              <a:spcBef>
                <a:spcPts val="0"/>
              </a:spcBef>
            </a:pPr>
            <a:r>
              <a:rPr lang="en-US" sz="2000" dirty="0"/>
              <a:t>If the sum of the MA coefficients is almost exactly 1- you should reduce the number of MA terms by one and reduce the order of differencing by one.</a:t>
            </a:r>
          </a:p>
          <a:p>
            <a:pPr>
              <a:lnSpc>
                <a:spcPct val="120000"/>
              </a:lnSpc>
              <a:spcBef>
                <a:spcPts val="0"/>
              </a:spcBef>
            </a:pPr>
            <a:r>
              <a:rPr lang="en-US" sz="2000" dirty="0"/>
              <a:t>If the series has a strong and consistent seasonal pattern, then you can use an order of seasonal differencing.</a:t>
            </a:r>
          </a:p>
          <a:p>
            <a:pPr>
              <a:lnSpc>
                <a:spcPct val="120000"/>
              </a:lnSpc>
              <a:spcBef>
                <a:spcPts val="0"/>
              </a:spcBef>
            </a:pPr>
            <a:r>
              <a:rPr lang="en-US" sz="2000" dirty="0"/>
              <a:t>Use seasonal difference (D) for non-stationary seasonality.</a:t>
            </a:r>
          </a:p>
          <a:p>
            <a:pPr>
              <a:lnSpc>
                <a:spcPct val="120000"/>
              </a:lnSpc>
              <a:spcBef>
                <a:spcPts val="0"/>
              </a:spcBef>
            </a:pPr>
            <a:r>
              <a:rPr lang="en-US" sz="2000" dirty="0"/>
              <a:t>If the series ACF has periodic positive bursts add seasonal order to SAR.</a:t>
            </a:r>
          </a:p>
          <a:p>
            <a:pPr>
              <a:lnSpc>
                <a:spcPct val="120000"/>
              </a:lnSpc>
              <a:spcBef>
                <a:spcPts val="0"/>
              </a:spcBef>
            </a:pPr>
            <a:r>
              <a:rPr lang="en-US" sz="2000" dirty="0"/>
              <a:t>If the series ACF has periodic negative bursts add seasonal order to SMA.</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1975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1963270"/>
          </a:xfrm>
        </p:spPr>
        <p:txBody>
          <a:bodyPr>
            <a:normAutofit fontScale="92500" lnSpcReduction="20000"/>
          </a:bodyPr>
          <a:lstStyle/>
          <a:p>
            <a:r>
              <a:rPr lang="en-US" sz="2000" dirty="0"/>
              <a:t>p is most probably 4 since it is the last significant lag on the PACF, after which, most others are not significant.</a:t>
            </a:r>
          </a:p>
          <a:p>
            <a:r>
              <a:rPr lang="en-US" sz="2000" dirty="0"/>
              <a:t>d equals 1 because we had first differences</a:t>
            </a:r>
          </a:p>
          <a:p>
            <a:r>
              <a:rPr lang="en-US" sz="2000" dirty="0"/>
              <a:t>q should be somewhere around 4 as well as seen on the ACF</a:t>
            </a:r>
          </a:p>
          <a:p>
            <a:r>
              <a:rPr lang="en-US" sz="2000" dirty="0"/>
              <a:t>P might be 2, since 24-th and 48-th lags are somewhat significant on the PACF</a:t>
            </a:r>
          </a:p>
          <a:p>
            <a:r>
              <a:rPr lang="en-US" sz="2000" dirty="0"/>
              <a:t>D again equals 1 because we performed seasonal differentiation</a:t>
            </a:r>
          </a:p>
          <a:p>
            <a:r>
              <a:rPr lang="en-US" sz="2000" dirty="0"/>
              <a:t>Q is probably 1. The 24-th lag on ACF is significant while the 48-th is not.</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image.png">
            <a:extLst>
              <a:ext uri="{FF2B5EF4-FFF2-40B4-BE49-F238E27FC236}">
                <a16:creationId xmlns:a16="http://schemas.microsoft.com/office/drawing/2014/main" id="{DEA3292B-3A21-4C0C-A3C3-E89699259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451"/>
          <a:stretch/>
        </p:blipFill>
        <p:spPr bwMode="auto">
          <a:xfrm>
            <a:off x="246528" y="1517464"/>
            <a:ext cx="5540991" cy="4852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png">
            <a:extLst>
              <a:ext uri="{FF2B5EF4-FFF2-40B4-BE49-F238E27FC236}">
                <a16:creationId xmlns:a16="http://schemas.microsoft.com/office/drawing/2014/main" id="{339884C6-78AF-4D29-BAAB-02C7C0357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64"/>
          <a:stretch/>
        </p:blipFill>
        <p:spPr bwMode="auto">
          <a:xfrm>
            <a:off x="5768513" y="1589182"/>
            <a:ext cx="6309575" cy="48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38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837895" cy="1963270"/>
          </a:xfrm>
        </p:spPr>
        <p:txBody>
          <a:bodyPr>
            <a:normAutofit/>
          </a:bodyPr>
          <a:lstStyle/>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4" name="Picture 4" descr="image.png">
            <a:extLst>
              <a:ext uri="{FF2B5EF4-FFF2-40B4-BE49-F238E27FC236}">
                <a16:creationId xmlns:a16="http://schemas.microsoft.com/office/drawing/2014/main" id="{D10892BB-8D21-40FC-836C-32C6ABB3F8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805"/>
          <a:stretch/>
        </p:blipFill>
        <p:spPr bwMode="auto">
          <a:xfrm>
            <a:off x="245127" y="1102938"/>
            <a:ext cx="5852274" cy="52975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png">
            <a:extLst>
              <a:ext uri="{FF2B5EF4-FFF2-40B4-BE49-F238E27FC236}">
                <a16:creationId xmlns:a16="http://schemas.microsoft.com/office/drawing/2014/main" id="{F24351D9-FA5F-440B-A27C-572948FF2C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69"/>
          <a:stretch/>
        </p:blipFill>
        <p:spPr bwMode="auto">
          <a:xfrm>
            <a:off x="6095999" y="1031220"/>
            <a:ext cx="5754529" cy="546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230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SARIMA Order selection.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5611347" cy="5228664"/>
          </a:xfrm>
        </p:spPr>
        <p:txBody>
          <a:bodyPr>
            <a:normAutofit/>
          </a:bodyPr>
          <a:lstStyle/>
          <a:p>
            <a:r>
              <a:rPr lang="en-US" sz="2000" dirty="0"/>
              <a:t>The PACF shows a clear spike at lag 1 and not much else until about lag 11. This is accompanied by a tapering pattern in the early lags of the ACF. A non-seasonal AR(1) may be a useful part of the model.</a:t>
            </a:r>
            <a:br>
              <a:rPr lang="en-US" sz="2000" dirty="0"/>
            </a:br>
            <a:endParaRPr lang="en-US" sz="2000" dirty="0"/>
          </a:p>
          <a:p>
            <a:r>
              <a:rPr lang="en-US" sz="2000" dirty="0"/>
              <a:t>The PACF has significant lags at 12, 24, 36 and so on. This is seams that we need to set seasonal MA(1).</a:t>
            </a:r>
          </a:p>
          <a:p>
            <a:pPr>
              <a:lnSpc>
                <a:spcPct val="120000"/>
              </a:lnSpc>
              <a:spcBef>
                <a:spcPts val="0"/>
              </a:spcBef>
            </a:pPr>
            <a:endParaRPr lang="en-US" sz="16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image.png">
            <a:extLst>
              <a:ext uri="{FF2B5EF4-FFF2-40B4-BE49-F238E27FC236}">
                <a16:creationId xmlns:a16="http://schemas.microsoft.com/office/drawing/2014/main" id="{5E993E9A-A196-4C00-9EA7-D8A2EB400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882648"/>
            <a:ext cx="5932293" cy="5610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png">
            <a:extLst>
              <a:ext uri="{FF2B5EF4-FFF2-40B4-BE49-F238E27FC236}">
                <a16:creationId xmlns:a16="http://schemas.microsoft.com/office/drawing/2014/main" id="{F2EB9C2E-AD39-4FFD-B931-3E3528E7F6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806"/>
          <a:stretch/>
        </p:blipFill>
        <p:spPr bwMode="auto">
          <a:xfrm>
            <a:off x="1054571" y="3687760"/>
            <a:ext cx="4110037"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953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fontScale="62500" lnSpcReduction="20000"/>
              </a:bodyPr>
              <a:lstStyle/>
              <a:p>
                <a:r>
                  <a:rPr lang="en-US" dirty="0"/>
                  <a:t>There are exist a several methods for parameters of AR and MA process estimation. </a:t>
                </a:r>
                <a:endParaRPr lang="ru-RU" dirty="0" smtClean="0"/>
              </a:p>
              <a:p>
                <a:r>
                  <a:rPr lang="en-US" dirty="0" smtClean="0"/>
                  <a:t>The </a:t>
                </a:r>
                <a:r>
                  <a:rPr lang="en-US" dirty="0"/>
                  <a:t>ARMA parameters optimization can be performed with several specific metrics designed for this purpose. </a:t>
                </a:r>
              </a:p>
              <a:p>
                <a:r>
                  <a:rPr lang="en-US" dirty="0"/>
                  <a:t>The most popular of them are the following.   </a:t>
                </a:r>
              </a:p>
              <a:p>
                <a:pPr marL="0" indent="0" algn="ctr">
                  <a:buNone/>
                </a:pPr>
                <a14:m>
                  <m:oMath xmlns:m="http://schemas.openxmlformats.org/officeDocument/2006/math">
                    <m:r>
                      <a:rPr lang="en-US" i="1">
                        <a:latin typeface="Cambria Math" panose="02040503050406030204" pitchFamily="18" charset="0"/>
                      </a:rPr>
                      <m:t>𝐴𝐼𝐶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Akaike information criterion</a:t>
                </a:r>
              </a:p>
              <a:p>
                <a:pPr marL="0" indent="0" algn="ctr">
                  <a:buNone/>
                </a:pPr>
                <a14:m>
                  <m:oMath xmlns:m="http://schemas.openxmlformats.org/officeDocument/2006/math">
                    <m:r>
                      <a:rPr lang="en-US" i="1">
                        <a:latin typeface="Cambria Math" panose="02040503050406030204" pitchFamily="18" charset="0"/>
                      </a:rPr>
                      <m:t>𝐵𝐼𝐶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𝑙𝑛𝑁</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Bayesian information criterion </a:t>
                </a:r>
              </a:p>
              <a:p>
                <a:pPr marL="0" indent="0" algn="ctr">
                  <a:buNone/>
                </a:pPr>
                <a14:m>
                  <m:oMath xmlns:m="http://schemas.openxmlformats.org/officeDocument/2006/math">
                    <m:r>
                      <a:rPr lang="en-US" i="1">
                        <a:latin typeface="Cambria Math" panose="02040503050406030204" pitchFamily="18" charset="0"/>
                      </a:rPr>
                      <m:t>𝐴𝐼𝐶𝑐</m:t>
                    </m:r>
                    <m:r>
                      <a:rPr lang="en-US" i="1">
                        <a:latin typeface="Cambria Math" panose="02040503050406030204" pitchFamily="18" charset="0"/>
                      </a:rPr>
                      <m:t>=</m:t>
                    </m:r>
                    <m:r>
                      <a:rPr lang="en-US" i="1">
                        <a:latin typeface="Cambria Math" panose="02040503050406030204" pitchFamily="18" charset="0"/>
                      </a:rPr>
                      <m:t>𝐴𝐼𝐶</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den>
                    </m:f>
                    <m:r>
                      <a:rPr lang="en-US" i="1">
                        <a:latin typeface="Cambria Math" panose="02040503050406030204" pitchFamily="18" charset="0"/>
                      </a:rPr>
                      <m:t>,</m:t>
                    </m:r>
                  </m:oMath>
                </a14:m>
                <a:r>
                  <a:rPr lang="en-US" dirty="0"/>
                  <a:t> modified Akaike information criterion </a:t>
                </a:r>
              </a:p>
              <a:p>
                <a:pPr marL="0" indent="0" algn="ctr">
                  <a:buNone/>
                </a:pPr>
                <a14:m>
                  <m:oMath xmlns:m="http://schemas.openxmlformats.org/officeDocument/2006/math">
                    <m:r>
                      <a:rPr lang="en-US" i="1">
                        <a:latin typeface="Cambria Math" panose="02040503050406030204" pitchFamily="18" charset="0"/>
                      </a:rPr>
                      <m:t>𝐻𝑄𝐶</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r>
                          <a:rPr lang="en-US" i="1">
                            <a:latin typeface="Cambria Math" panose="02040503050406030204" pitchFamily="18" charset="0"/>
                          </a:rPr>
                          <m:t>𝑁</m:t>
                        </m:r>
                      </m:den>
                    </m:f>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r>
                      <a:rPr lang="en-US" i="1">
                        <a:latin typeface="Cambria Math" panose="02040503050406030204" pitchFamily="18" charset="0"/>
                      </a:rPr>
                      <m:t>(</m:t>
                    </m:r>
                    <m:r>
                      <a:rPr lang="en-US" i="1">
                        <a:latin typeface="Cambria Math" panose="02040503050406030204" pitchFamily="18" charset="0"/>
                      </a:rPr>
                      <m:t>𝑙𝑛𝑁</m:t>
                    </m:r>
                    <m:r>
                      <a:rPr lang="en-US" i="1">
                        <a:latin typeface="Cambria Math" panose="02040503050406030204" pitchFamily="18" charset="0"/>
                      </a:rPr>
                      <m:t>),</m:t>
                    </m:r>
                  </m:oMath>
                </a14:m>
                <a:r>
                  <a:rPr lang="en-US" dirty="0"/>
                  <a:t> Hannan–Quinn information criterion</a:t>
                </a:r>
              </a:p>
              <a:p>
                <a:r>
                  <a:rPr lang="en-US" dirty="0"/>
                  <a:t>Where </a:t>
                </a:r>
              </a:p>
              <a:p>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e>
                        </m:d>
                      </m:den>
                    </m:f>
                  </m:oMath>
                </a14:m>
                <a:r>
                  <a:rPr lang="en-US" dirty="0"/>
                  <a:t>  is the estimation of the model likelihood; </a:t>
                </a:r>
                <a14:m>
                  <m:oMath xmlns:m="http://schemas.openxmlformats.org/officeDocument/2006/math">
                    <m:r>
                      <a:rPr lang="en-US" i="1">
                        <a:latin typeface="Cambria Math" panose="02040503050406030204" pitchFamily="18" charset="0"/>
                      </a:rPr>
                      <m:t>𝑅𝑆𝑆</m:t>
                    </m:r>
                  </m:oMath>
                </a14:m>
                <a:r>
                  <a:rPr lang="en-US" dirty="0" smtClean="0"/>
                  <a:t> is the root of sum of square. </a:t>
                </a:r>
                <a:endParaRPr lang="en-US" dirty="0"/>
              </a:p>
              <a:p>
                <a:r>
                  <a:rPr lang="en-US" dirty="0"/>
                  <a:t>k is the full number of parameters:  </a:t>
                </a:r>
              </a:p>
              <a:p>
                <a:r>
                  <a:rPr lang="en-US" dirty="0"/>
                  <a:t>for ARMA without constant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oMath>
                </a14:m>
                <a:r>
                  <a:rPr lang="en-US" dirty="0"/>
                  <a:t> in other case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+1</m:t>
                    </m:r>
                  </m:oMath>
                </a14:m>
                <a:r>
                  <a:rPr lang="en-US" dirty="0"/>
                  <a:t>; </a:t>
                </a:r>
              </a:p>
              <a:p>
                <a:r>
                  <a:rPr lang="en-US" dirty="0"/>
                  <a:t>for ARIMA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m:t>
                    </m:r>
                  </m:oMath>
                </a14:m>
                <a:r>
                  <a:rPr lang="en-US" dirty="0"/>
                  <a:t>; </a:t>
                </a:r>
              </a:p>
              <a:p>
                <a:r>
                  <a:rPr lang="en-US" dirty="0"/>
                  <a:t>for SARIMA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+1</m:t>
                    </m:r>
                  </m:oMath>
                </a14:m>
                <a:r>
                  <a:rPr lang="en-US" dirty="0"/>
                  <a:t>. </a:t>
                </a:r>
              </a:p>
              <a:p>
                <a:r>
                  <a:rPr lang="en-US" dirty="0"/>
                  <a:t>The specificity of these criteria lies in the joint optimization the number of parameters and RSS value. Between these criteria AIC is the most popular, but </a:t>
                </a:r>
                <a:r>
                  <a:rPr lang="en-US" dirty="0" err="1"/>
                  <a:t>AICc</a:t>
                </a:r>
                <a:r>
                  <a:rPr lang="en-US" dirty="0"/>
                  <a:t> is suppose to provide better result.  </a:t>
                </a:r>
              </a:p>
              <a:p>
                <a:r>
                  <a:rPr lang="en-US" dirty="0"/>
                  <a:t>The criteria could be applied of automatization parametric search routine.</a:t>
                </a:r>
              </a:p>
              <a:p>
                <a:pPr>
                  <a:lnSpc>
                    <a:spcPct val="120000"/>
                  </a:lnSpc>
                  <a:spcBef>
                    <a:spcPts val="0"/>
                  </a:spcBef>
                </a:pPr>
                <a:endParaRPr lang="en-US" sz="16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564472" cy="5876364"/>
              </a:xfrm>
              <a:blipFill>
                <a:blip r:embed="rId2"/>
                <a:stretch>
                  <a:fillRect l="-316" t="-1763"/>
                </a:stretch>
              </a:blipFill>
            </p:spPr>
            <p:txBody>
              <a:bodyPr/>
              <a:lstStyle/>
              <a:p>
                <a:r>
                  <a:rPr lang="ru-RU">
                    <a:noFill/>
                  </a:rPr>
                  <a:t> </a:t>
                </a:r>
              </a:p>
            </p:txBody>
          </p:sp>
        </mc:Fallback>
      </mc:AlternateContent>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1934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8" name="Picture 2" descr="image.png">
            <a:extLst>
              <a:ext uri="{FF2B5EF4-FFF2-40B4-BE49-F238E27FC236}">
                <a16:creationId xmlns:a16="http://schemas.microsoft.com/office/drawing/2014/main" id="{4B302CCE-8A1F-44C4-A3A5-C6594DBE2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58443"/>
            <a:ext cx="6057900" cy="374111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19A766CF-CBE3-4720-BC03-D06D6C178A60}"/>
              </a:ext>
            </a:extLst>
          </p:cNvPr>
          <p:cNvSpPr/>
          <p:nvPr/>
        </p:nvSpPr>
        <p:spPr>
          <a:xfrm>
            <a:off x="638175" y="5296071"/>
            <a:ext cx="6096000" cy="584775"/>
          </a:xfrm>
          <a:prstGeom prst="rect">
            <a:avLst/>
          </a:prstGeom>
        </p:spPr>
        <p:txBody>
          <a:bodyPr>
            <a:spAutoFit/>
          </a:bodyPr>
          <a:lstStyle/>
          <a:p>
            <a:r>
              <a:rPr lang="en-US" sz="1600" dirty="0">
                <a:solidFill>
                  <a:srgbClr val="000000"/>
                </a:solidFill>
                <a:latin typeface="georgia" panose="02040502050405020303" pitchFamily="18" charset="0"/>
              </a:rPr>
              <a:t>The data are strongly seasonal and obviously non-stationary, so seasonal differencing will be used with seasonality 12.</a:t>
            </a:r>
            <a:endParaRPr lang="en-US" sz="1600" dirty="0"/>
          </a:p>
        </p:txBody>
      </p:sp>
      <p:pic>
        <p:nvPicPr>
          <p:cNvPr id="14340" name="Picture 4" descr="image.png">
            <a:extLst>
              <a:ext uri="{FF2B5EF4-FFF2-40B4-BE49-F238E27FC236}">
                <a16:creationId xmlns:a16="http://schemas.microsoft.com/office/drawing/2014/main" id="{54A6615A-6E32-4A6A-98BE-D55141496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72" y="1733340"/>
            <a:ext cx="5485842" cy="33878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8CC0874C-18EE-4E14-95B8-1EB051FE94EB}"/>
              </a:ext>
            </a:extLst>
          </p:cNvPr>
          <p:cNvSpPr/>
          <p:nvPr/>
        </p:nvSpPr>
        <p:spPr>
          <a:xfrm>
            <a:off x="6672263" y="5296071"/>
            <a:ext cx="6096000" cy="830997"/>
          </a:xfrm>
          <a:prstGeom prst="rect">
            <a:avLst/>
          </a:prstGeom>
        </p:spPr>
        <p:txBody>
          <a:bodyPr>
            <a:spAutoFit/>
          </a:bodyPr>
          <a:lstStyle/>
          <a:p>
            <a:r>
              <a:rPr lang="en-US" sz="1600" dirty="0">
                <a:solidFill>
                  <a:srgbClr val="000000"/>
                </a:solidFill>
                <a:latin typeface="georgia" panose="02040502050405020303" pitchFamily="18" charset="0"/>
              </a:rPr>
              <a:t>It is not clear at this point whether we should do another difference or not.</a:t>
            </a:r>
            <a:r>
              <a:rPr lang="en-US" sz="1600" dirty="0"/>
              <a:t/>
            </a:r>
            <a:br>
              <a:rPr lang="en-US" sz="1600" dirty="0"/>
            </a:br>
            <a:r>
              <a:rPr lang="en-US" sz="1600" dirty="0">
                <a:solidFill>
                  <a:srgbClr val="000000"/>
                </a:solidFill>
                <a:latin typeface="georgia" panose="02040502050405020303" pitchFamily="18" charset="0"/>
              </a:rPr>
              <a:t>We decide not to, but the choice is not obvious.</a:t>
            </a:r>
            <a:endParaRPr lang="en-US" sz="1600" dirty="0"/>
          </a:p>
        </p:txBody>
      </p:sp>
    </p:spTree>
    <p:extLst>
      <p:ext uri="{BB962C8B-B14F-4D97-AF65-F5344CB8AC3E}">
        <p14:creationId xmlns:p14="http://schemas.microsoft.com/office/powerpoint/2010/main" val="1373623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Прямоугольник 4">
            <a:extLst>
              <a:ext uri="{FF2B5EF4-FFF2-40B4-BE49-F238E27FC236}">
                <a16:creationId xmlns:a16="http://schemas.microsoft.com/office/drawing/2014/main" id="{19A766CF-CBE3-4720-BC03-D06D6C178A60}"/>
              </a:ext>
            </a:extLst>
          </p:cNvPr>
          <p:cNvSpPr/>
          <p:nvPr/>
        </p:nvSpPr>
        <p:spPr>
          <a:xfrm>
            <a:off x="515472" y="4913516"/>
            <a:ext cx="11430000" cy="1477328"/>
          </a:xfrm>
          <a:prstGeom prst="rect">
            <a:avLst/>
          </a:prstGeom>
        </p:spPr>
        <p:txBody>
          <a:bodyPr wrap="square">
            <a:spAutoFit/>
          </a:bodyPr>
          <a:lstStyle/>
          <a:p>
            <a:pPr marL="285750" indent="-285750">
              <a:buFont typeface="Arial" panose="020B0604020202020204" pitchFamily="34" charset="0"/>
              <a:buChar char="•"/>
            </a:pPr>
            <a:r>
              <a:rPr lang="en-US" dirty="0"/>
              <a:t> On the obtained plot there are spikes in the PACF at lags 12 and 24, but nothing at seasonal lags in the ACF. This may be suggestive of a SAR(2) term. In the non-seasonal lags, there are three significant spikes in the PACF, suggesting a possible AR(3) term. The pattern in the ACF is not indicative of any simple model. </a:t>
            </a:r>
            <a:endParaRPr lang="ru-RU" dirty="0" smtClean="0"/>
          </a:p>
          <a:p>
            <a:pPr marL="285750" indent="-285750">
              <a:buFont typeface="Arial" panose="020B0604020202020204" pitchFamily="34" charset="0"/>
              <a:buChar char="•"/>
            </a:pPr>
            <a:r>
              <a:rPr lang="en-US" dirty="0" smtClean="0"/>
              <a:t>This </a:t>
            </a:r>
            <a:r>
              <a:rPr lang="en-US" dirty="0"/>
              <a:t>initial analysis suggests that a possible model for these data is an ARIMA(3,0,0)(2,1,0)12</a:t>
            </a:r>
            <a:r>
              <a:rPr lang="en-US" dirty="0" smtClean="0"/>
              <a:t>. </a:t>
            </a:r>
            <a:r>
              <a:rPr lang="en-US" dirty="0"/>
              <a:t>The variations of parameters decline the first guess - it is better to use ARIMA(3,0,1)(0,1,2)12 model.</a:t>
            </a:r>
          </a:p>
        </p:txBody>
      </p:sp>
      <p:pic>
        <p:nvPicPr>
          <p:cNvPr id="9" name="Picture 4" descr="image.png">
            <a:extLst>
              <a:ext uri="{FF2B5EF4-FFF2-40B4-BE49-F238E27FC236}">
                <a16:creationId xmlns:a16="http://schemas.microsoft.com/office/drawing/2014/main" id="{D4F6B6DC-6873-47DC-ADF5-51EE38F35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2" y="1504571"/>
            <a:ext cx="5485842" cy="338783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7252E6A9-5E3C-4BDA-821A-526120D0FE35}"/>
              </a:ext>
            </a:extLst>
          </p:cNvPr>
          <p:cNvSpPr/>
          <p:nvPr/>
        </p:nvSpPr>
        <p:spPr>
          <a:xfrm>
            <a:off x="6163238" y="1517464"/>
            <a:ext cx="5782234" cy="646331"/>
          </a:xfrm>
          <a:prstGeom prst="rect">
            <a:avLst/>
          </a:prstGeom>
        </p:spPr>
        <p:txBody>
          <a:bodyPr wrap="square">
            <a:spAutoFit/>
          </a:bodyPr>
          <a:lstStyle/>
          <a:p>
            <a:r>
              <a:rPr lang="en-US" dirty="0">
                <a:solidFill>
                  <a:srgbClr val="000000"/>
                </a:solidFill>
                <a:latin typeface="georgia" panose="02040502050405020303" pitchFamily="18" charset="0"/>
              </a:rPr>
              <a:t>The variations of parameters decline the first guess - it is better to use ARIMA(3,0,1)(0,1,2)12 model.</a:t>
            </a:r>
            <a:endParaRPr lang="en-US" dirty="0"/>
          </a:p>
        </p:txBody>
      </p:sp>
      <p:pic>
        <p:nvPicPr>
          <p:cNvPr id="10"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692"/>
          <a:stretch/>
        </p:blipFill>
        <p:spPr bwMode="auto">
          <a:xfrm>
            <a:off x="6325158" y="2251331"/>
            <a:ext cx="2193780" cy="23920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png">
            <a:extLst>
              <a:ext uri="{FF2B5EF4-FFF2-40B4-BE49-F238E27FC236}">
                <a16:creationId xmlns:a16="http://schemas.microsoft.com/office/drawing/2014/main" id="{83256A18-65D0-459A-B9C0-681C02F19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16"/>
          <a:stretch/>
        </p:blipFill>
        <p:spPr bwMode="auto">
          <a:xfrm>
            <a:off x="8603241" y="2251331"/>
            <a:ext cx="1375983" cy="237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567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 Example</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r>
              <a:rPr lang="en-US" sz="2000" dirty="0"/>
              <a:t>Example: sales prediction. On the original plot there is a small increase in the variance with the level, so we take logarithms to stabilize the variance. </a:t>
            </a:r>
            <a:endParaRPr lang="en-US" sz="12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Прямоугольник 5">
            <a:extLst>
              <a:ext uri="{FF2B5EF4-FFF2-40B4-BE49-F238E27FC236}">
                <a16:creationId xmlns:a16="http://schemas.microsoft.com/office/drawing/2014/main" id="{1E8F06C1-80E3-48C3-BF9E-FB2FB24B4244}"/>
              </a:ext>
            </a:extLst>
          </p:cNvPr>
          <p:cNvSpPr/>
          <p:nvPr/>
        </p:nvSpPr>
        <p:spPr>
          <a:xfrm>
            <a:off x="695325" y="1324660"/>
            <a:ext cx="6096000" cy="646331"/>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a:t>
            </a:r>
            <a:endParaRPr lang="en-US" dirty="0"/>
          </a:p>
        </p:txBody>
      </p:sp>
      <p:pic>
        <p:nvPicPr>
          <p:cNvPr id="16386" name="Picture 2" descr="image.png">
            <a:extLst>
              <a:ext uri="{FF2B5EF4-FFF2-40B4-BE49-F238E27FC236}">
                <a16:creationId xmlns:a16="http://schemas.microsoft.com/office/drawing/2014/main" id="{BF43F526-6D3D-44CD-A0A0-0D4DC93E8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28" y="2037789"/>
            <a:ext cx="5460868" cy="337241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E9B907D4-C1AC-4ECB-9E69-5D7355BFAF64}"/>
              </a:ext>
            </a:extLst>
          </p:cNvPr>
          <p:cNvSpPr/>
          <p:nvPr/>
        </p:nvSpPr>
        <p:spPr>
          <a:xfrm>
            <a:off x="5849472" y="1324660"/>
            <a:ext cx="6096000" cy="2031325"/>
          </a:xfrm>
          <a:prstGeom prst="rect">
            <a:avLst/>
          </a:prstGeom>
        </p:spPr>
        <p:txBody>
          <a:bodyPr>
            <a:spAutoFit/>
          </a:bodyPr>
          <a:lstStyle/>
          <a:p>
            <a:r>
              <a:rPr lang="en-US" dirty="0"/>
              <a:t/>
            </a:r>
            <a:br>
              <a:rPr lang="en-US" dirty="0"/>
            </a:br>
            <a:r>
              <a:rPr lang="en-US" dirty="0">
                <a:solidFill>
                  <a:srgbClr val="000000"/>
                </a:solidFill>
                <a:latin typeface="georgia" panose="02040502050405020303" pitchFamily="18" charset="0"/>
              </a:rPr>
              <a:t>Then it is need to estimate the residuals There are a few significant spikes in the ACF thus the model fails the </a:t>
            </a:r>
            <a:r>
              <a:rPr lang="en-US" dirty="0" err="1">
                <a:solidFill>
                  <a:srgbClr val="000000"/>
                </a:solidFill>
                <a:latin typeface="georgia" panose="02040502050405020303" pitchFamily="18" charset="0"/>
              </a:rPr>
              <a:t>Ljung</a:t>
            </a:r>
            <a:r>
              <a:rPr lang="en-US" dirty="0">
                <a:solidFill>
                  <a:srgbClr val="000000"/>
                </a:solidFill>
                <a:latin typeface="georgia" panose="02040502050405020303" pitchFamily="18" charset="0"/>
              </a:rPr>
              <a:t>-Box test.</a:t>
            </a:r>
            <a:r>
              <a:rPr lang="en-US" dirty="0"/>
              <a:t/>
            </a:r>
            <a:br>
              <a:rPr lang="en-US" dirty="0"/>
            </a:br>
            <a:r>
              <a:rPr lang="en-US" dirty="0">
                <a:solidFill>
                  <a:srgbClr val="000000"/>
                </a:solidFill>
                <a:latin typeface="georgia" panose="02040502050405020303" pitchFamily="18" charset="0"/>
              </a:rPr>
              <a:t>The model can still be used for forecasting, but the prediction intervals may not be accurate due to the correlated residuals.</a:t>
            </a:r>
            <a:endParaRPr lang="en-US" dirty="0"/>
          </a:p>
        </p:txBody>
      </p:sp>
      <p:pic>
        <p:nvPicPr>
          <p:cNvPr id="16388" name="Picture 4" descr="image.png">
            <a:extLst>
              <a:ext uri="{FF2B5EF4-FFF2-40B4-BE49-F238E27FC236}">
                <a16:creationId xmlns:a16="http://schemas.microsoft.com/office/drawing/2014/main" id="{2F065641-E48C-4AE8-982E-8ED9A79EE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55985"/>
            <a:ext cx="4922586" cy="303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7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479612" y="1013012"/>
                <a:ext cx="11232776" cy="5746377"/>
              </a:xfrm>
            </p:spPr>
            <p:txBody>
              <a:bodyPr>
                <a:normAutofit/>
              </a:bodyPr>
              <a:lstStyle/>
              <a:p>
                <a:pPr>
                  <a:lnSpc>
                    <a:spcPct val="100000"/>
                  </a:lnSpc>
                  <a:spcBef>
                    <a:spcPts val="0"/>
                  </a:spcBef>
                </a:pPr>
                <a:r>
                  <a:rPr lang="en-US" sz="2000" dirty="0"/>
                  <a:t>Pleas note: </a:t>
                </a:r>
              </a:p>
              <a:p>
                <a:pPr>
                  <a:lnSpc>
                    <a:spcPct val="100000"/>
                  </a:lnSpc>
                  <a:spcBef>
                    <a:spcPts val="0"/>
                  </a:spcBef>
                </a:pPr>
                <a:r>
                  <a:rPr lang="en-US" sz="2000" dirty="0"/>
                  <a:t>In some sources you can find the following equation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e>
                      </m:nary>
                    </m:oMath>
                  </m:oMathPara>
                </a14:m>
                <a:endParaRPr lang="en-US" sz="2000" dirty="0"/>
              </a:p>
              <a:p>
                <a:pPr>
                  <a:lnSpc>
                    <a:spcPct val="100000"/>
                  </a:lnSpc>
                  <a:spcBef>
                    <a:spcPts val="0"/>
                  </a:spcBef>
                </a:pPr>
                <a:r>
                  <a:rPr lang="en-US" sz="2000" dirty="0"/>
                  <a:t>which is different only by the sign of the coefficients </a:t>
                </a:r>
                <a14:m>
                  <m:oMath xmlns:m="http://schemas.openxmlformats.org/officeDocument/2006/math">
                    <m:r>
                      <a:rPr lang="en-US" sz="2000" i="1">
                        <a:latin typeface="Cambria Math" panose="02040503050406030204" pitchFamily="18" charset="0"/>
                      </a:rPr>
                      <m:t>𝛼</m:t>
                    </m:r>
                  </m:oMath>
                </a14:m>
                <a:r>
                  <a:rPr lang="en-US" sz="2000" dirty="0"/>
                  <a:t>. </a:t>
                </a:r>
              </a:p>
              <a:p>
                <a:pPr>
                  <a:lnSpc>
                    <a:spcPct val="100000"/>
                  </a:lnSpc>
                  <a:spcBef>
                    <a:spcPts val="0"/>
                  </a:spcBef>
                </a:pPr>
                <a:r>
                  <a:rPr lang="en-US" sz="2000" dirty="0"/>
                  <a:t>The strict ARMA equation derivation based on the harmonic analysis (or Laplacian and </a:t>
                </a:r>
                <a14:m>
                  <m:oMath xmlns:m="http://schemas.openxmlformats.org/officeDocument/2006/math">
                    <m:r>
                      <a:rPr lang="en-US" sz="2000" i="1">
                        <a:latin typeface="Cambria Math" panose="02040503050406030204" pitchFamily="18" charset="0"/>
                      </a:rPr>
                      <m:t>𝑧</m:t>
                    </m:r>
                  </m:oMath>
                </a14:m>
                <a:r>
                  <a:rPr lang="en-US" sz="2000" dirty="0"/>
                  <a:t>-space analysis more precisely), where it is proved that every rational (physically real) spectrum of time series (or any time-depended system or </a:t>
                </a:r>
                <a:r>
                  <a:rPr lang="en-US" sz="2000" dirty="0" smtClean="0"/>
                  <a:t>process) </a:t>
                </a:r>
                <a:r>
                  <a:rPr lang="en-US" sz="2000" dirty="0"/>
                  <a:t>can be represented as </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𝑌</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m:t>
                          </m:r>
                        </m:e>
                        <m:sup>
                          <m:r>
                            <a:rPr lang="en-US" sz="2000" i="1">
                              <a:latin typeface="Cambria Math" panose="02040503050406030204" pitchFamily="18" charset="0"/>
                            </a:rPr>
                            <m:t>2</m:t>
                          </m:r>
                        </m:sup>
                      </m:sSup>
                    </m:oMath>
                  </m:oMathPara>
                </a14:m>
                <a:endParaRPr lang="en-US" sz="2000" dirty="0"/>
              </a:p>
              <a:p>
                <a:pPr>
                  <a:lnSpc>
                    <a:spcPct val="100000"/>
                  </a:lnSpc>
                  <a:spcBef>
                    <a:spcPts val="0"/>
                  </a:spcBef>
                </a:pPr>
                <a:r>
                  <a:rPr lang="en-US" sz="2000" dirty="0"/>
                  <a:t>where </a:t>
                </a:r>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oMath>
                </a14:m>
                <a:r>
                  <a:rPr lang="en-US" sz="2000" dirty="0"/>
                  <a:t> is the spectrum of AR process and </a:t>
                </a:r>
                <a14:m>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m:t>
                    </m:r>
                  </m:oMath>
                </a14:m>
                <a:r>
                  <a:rPr lang="en-US" sz="2000" dirty="0"/>
                  <a:t> is the spectrum of MA process.</a:t>
                </a:r>
              </a:p>
              <a:p>
                <a:pPr>
                  <a:lnSpc>
                    <a:spcPct val="100000"/>
                  </a:lnSpc>
                  <a:spcBef>
                    <a:spcPts val="0"/>
                  </a:spcBef>
                </a:pPr>
                <a:r>
                  <a:rPr lang="en-US" sz="2000" dirty="0"/>
                  <a:t>The main consequence of this that ARMA process can be considered as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filtration with infinite impulse response filter. </a:t>
                </a:r>
              </a:p>
              <a:p>
                <a:pPr>
                  <a:lnSpc>
                    <a:spcPct val="100000"/>
                  </a:lnSpc>
                  <a:spcBef>
                    <a:spcPts val="0"/>
                  </a:spcBef>
                </a:pPr>
                <a:r>
                  <a:rPr lang="en-US" sz="2000" dirty="0"/>
                  <a:t>MA separately can be considered as noise filtration such that output have to be similar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a:t>
                </a:r>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479612" y="1013012"/>
                <a:ext cx="11232776" cy="5746377"/>
              </a:xfrm>
              <a:blipFill>
                <a:blip r:embed="rId2"/>
                <a:stretch>
                  <a:fillRect l="-489" t="-530" r="-597"/>
                </a:stretch>
              </a:blipFill>
            </p:spPr>
            <p:txBody>
              <a:bodyPr/>
              <a:lstStyle/>
              <a:p>
                <a:r>
                  <a:rPr lang="ru-RU">
                    <a:noFill/>
                  </a:rPr>
                  <a:t> </a:t>
                </a:r>
              </a:p>
            </p:txBody>
          </p:sp>
        </mc:Fallback>
      </mc:AlternateContent>
    </p:spTree>
    <p:extLst>
      <p:ext uri="{BB962C8B-B14F-4D97-AF65-F5344CB8AC3E}">
        <p14:creationId xmlns:p14="http://schemas.microsoft.com/office/powerpoint/2010/main" val="392568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pPr lvl="0" eaLnBrk="0" fontAlgn="base" hangingPunct="0">
              <a:lnSpc>
                <a:spcPct val="100000"/>
              </a:lnSpc>
              <a:spcAft>
                <a:spcPct val="0"/>
              </a:spcAft>
            </a:pPr>
            <a:r>
              <a:rPr lang="en-US" altLang="en-US" b="1" dirty="0">
                <a:solidFill>
                  <a:srgbClr val="000000"/>
                </a:solidFill>
                <a:latin typeface="inherit"/>
              </a:rPr>
              <a:t>Other SARIMA-Like Models</a:t>
            </a:r>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a:bodyPr>
          <a:lstStyle/>
          <a:p>
            <a:pPr marL="0" lvl="0" indent="0" eaLnBrk="0" fontAlgn="base" hangingPunct="0">
              <a:lnSpc>
                <a:spcPct val="100000"/>
              </a:lnSpc>
              <a:spcBef>
                <a:spcPts val="600"/>
              </a:spcBef>
              <a:spcAft>
                <a:spcPct val="0"/>
              </a:spcAft>
              <a:buNone/>
            </a:pPr>
            <a:r>
              <a:rPr lang="en-US" altLang="en-US" sz="2000" dirty="0" smtClean="0">
                <a:solidFill>
                  <a:srgbClr val="000000"/>
                </a:solidFill>
              </a:rPr>
              <a:t>Beside </a:t>
            </a:r>
            <a:r>
              <a:rPr lang="en-US" altLang="en-US" sz="2000" dirty="0">
                <a:solidFill>
                  <a:srgbClr val="000000"/>
                </a:solidFill>
              </a:rPr>
              <a:t>discussed above SARIMA model it usually considered a several other:</a:t>
            </a:r>
          </a:p>
          <a:p>
            <a:pPr marL="0" lvl="0" indent="0" eaLnBrk="0" fontAlgn="base" hangingPunct="0">
              <a:lnSpc>
                <a:spcPct val="100000"/>
              </a:lnSpc>
              <a:spcBef>
                <a:spcPts val="600"/>
              </a:spcBef>
              <a:spcAft>
                <a:spcPct val="0"/>
              </a:spcAft>
              <a:buFontTx/>
              <a:buAutoNum type="arabicPeriod"/>
            </a:pPr>
            <a:r>
              <a:rPr lang="ru-RU" altLang="en-US" sz="2000" b="1" dirty="0" smtClean="0">
                <a:solidFill>
                  <a:srgbClr val="000000"/>
                </a:solidFill>
              </a:rPr>
              <a:t> </a:t>
            </a:r>
            <a:r>
              <a:rPr lang="en-US" altLang="en-US" sz="2000" b="1" dirty="0" smtClean="0">
                <a:solidFill>
                  <a:srgbClr val="000000"/>
                </a:solidFill>
              </a:rPr>
              <a:t>SARIMAX</a:t>
            </a:r>
            <a:r>
              <a:rPr lang="en-US" altLang="en-US" sz="2000" dirty="0">
                <a:solidFill>
                  <a:srgbClr val="000000"/>
                </a:solidFill>
              </a:rPr>
              <a:t> - SARIMA model with the exogenous addition factors</a:t>
            </a:r>
            <a:r>
              <a:rPr lang="en-US" altLang="en-US" sz="2000" dirty="0" smtClean="0">
                <a:solidFill>
                  <a:srgbClr val="000000"/>
                </a:solidFill>
              </a:rPr>
              <a:t>.</a:t>
            </a:r>
          </a:p>
          <a:p>
            <a:pPr marL="457200" lvl="1" indent="0" eaLnBrk="0" fontAlgn="base" hangingPunct="0">
              <a:lnSpc>
                <a:spcPct val="100000"/>
              </a:lnSpc>
              <a:spcBef>
                <a:spcPts val="600"/>
              </a:spcBef>
              <a:spcAft>
                <a:spcPct val="0"/>
              </a:spcAft>
              <a:buFontTx/>
              <a:buAutoNum type="arabicPeriod"/>
            </a:pPr>
            <a:r>
              <a:rPr lang="en-US" altLang="en-US" sz="1600" dirty="0" smtClean="0">
                <a:solidFill>
                  <a:srgbClr val="000000"/>
                </a:solidFill>
              </a:rPr>
              <a:t>Extra factors</a:t>
            </a:r>
          </a:p>
          <a:p>
            <a:pPr marL="457200" lvl="1" indent="0" eaLnBrk="0" fontAlgn="base" hangingPunct="0">
              <a:lnSpc>
                <a:spcPct val="100000"/>
              </a:lnSpc>
              <a:spcBef>
                <a:spcPts val="600"/>
              </a:spcBef>
              <a:spcAft>
                <a:spcPct val="0"/>
              </a:spcAft>
              <a:buFontTx/>
              <a:buAutoNum type="arabicPeriod"/>
            </a:pPr>
            <a:r>
              <a:rPr lang="en-US" altLang="en-US" sz="1600" dirty="0" smtClean="0">
                <a:solidFill>
                  <a:srgbClr val="000000"/>
                </a:solidFill>
              </a:rPr>
              <a:t>Regression + ARIMA (Regression forecasting results could be exogenous factors) </a:t>
            </a:r>
          </a:p>
          <a:p>
            <a:pPr marL="457200" lvl="1" indent="0" eaLnBrk="0" fontAlgn="base" hangingPunct="0">
              <a:lnSpc>
                <a:spcPct val="100000"/>
              </a:lnSpc>
              <a:spcBef>
                <a:spcPts val="600"/>
              </a:spcBef>
              <a:spcAft>
                <a:spcPct val="0"/>
              </a:spcAft>
              <a:buFontTx/>
              <a:buAutoNum type="arabicPeriod"/>
            </a:pPr>
            <a:endParaRPr lang="en-US" altLang="en-US" sz="1600" dirty="0">
              <a:solidFill>
                <a:srgbClr val="000000"/>
              </a:solidFill>
            </a:endParaRPr>
          </a:p>
          <a:p>
            <a:pPr marL="0" lvl="0" indent="0" eaLnBrk="0" fontAlgn="base" hangingPunct="0">
              <a:lnSpc>
                <a:spcPct val="100000"/>
              </a:lnSpc>
              <a:spcBef>
                <a:spcPts val="600"/>
              </a:spcBef>
              <a:spcAft>
                <a:spcPct val="0"/>
              </a:spcAft>
              <a:buFontTx/>
              <a:buAutoNum type="arabicPeriod" startAt="2"/>
            </a:pPr>
            <a:r>
              <a:rPr lang="ru-RU" altLang="en-US" sz="2000" b="1" dirty="0" smtClean="0">
                <a:solidFill>
                  <a:srgbClr val="000000"/>
                </a:solidFill>
              </a:rPr>
              <a:t> </a:t>
            </a:r>
            <a:r>
              <a:rPr lang="en-US" altLang="en-US" sz="2000" b="1" dirty="0" smtClean="0">
                <a:solidFill>
                  <a:srgbClr val="000000"/>
                </a:solidFill>
              </a:rPr>
              <a:t>ARIFMA</a:t>
            </a:r>
            <a:r>
              <a:rPr lang="en-US" altLang="en-US" sz="2000" dirty="0" smtClean="0">
                <a:solidFill>
                  <a:srgbClr val="000000"/>
                </a:solidFill>
              </a:rPr>
              <a:t>- </a:t>
            </a:r>
            <a:r>
              <a:rPr lang="en-US" altLang="en-US" sz="2000" dirty="0">
                <a:solidFill>
                  <a:srgbClr val="000000"/>
                </a:solidFill>
              </a:rPr>
              <a:t>ARIMA model with using fractional derivatives (and fractional integration).</a:t>
            </a:r>
          </a:p>
          <a:p>
            <a:pPr marL="0" lvl="0" indent="0" eaLnBrk="0" fontAlgn="base" hangingPunct="0">
              <a:lnSpc>
                <a:spcPct val="100000"/>
              </a:lnSpc>
              <a:spcBef>
                <a:spcPts val="600"/>
              </a:spcBef>
              <a:spcAft>
                <a:spcPct val="0"/>
              </a:spcAft>
              <a:buFontTx/>
              <a:buAutoNum type="arabicPeriod" startAt="3"/>
            </a:pPr>
            <a:r>
              <a:rPr lang="ru-RU" altLang="en-US" sz="2000" b="1" dirty="0" smtClean="0">
                <a:solidFill>
                  <a:srgbClr val="000000"/>
                </a:solidFill>
              </a:rPr>
              <a:t> </a:t>
            </a:r>
            <a:r>
              <a:rPr lang="en-US" altLang="en-US" sz="2000" b="1" dirty="0" smtClean="0">
                <a:solidFill>
                  <a:srgbClr val="000000"/>
                </a:solidFill>
              </a:rPr>
              <a:t>VAR</a:t>
            </a:r>
            <a:r>
              <a:rPr lang="en-US" altLang="en-US" sz="2000" b="1" dirty="0">
                <a:solidFill>
                  <a:srgbClr val="000000"/>
                </a:solidFill>
              </a:rPr>
              <a:t>, VMA, VARMA</a:t>
            </a:r>
            <a:r>
              <a:rPr lang="en-US" altLang="en-US" sz="2000" dirty="0">
                <a:solidFill>
                  <a:srgbClr val="000000"/>
                </a:solidFill>
              </a:rPr>
              <a:t> - multivariate models.</a:t>
            </a:r>
          </a:p>
          <a:p>
            <a:pPr marL="0" lvl="0" indent="0" eaLnBrk="0" fontAlgn="base" hangingPunct="0">
              <a:lnSpc>
                <a:spcPct val="100000"/>
              </a:lnSpc>
              <a:spcBef>
                <a:spcPts val="600"/>
              </a:spcBef>
              <a:spcAft>
                <a:spcPct val="0"/>
              </a:spcAft>
              <a:buFontTx/>
              <a:buAutoNum type="arabicPeriod" startAt="4"/>
            </a:pPr>
            <a:r>
              <a:rPr lang="ru-RU" altLang="en-US" sz="2000" b="1" dirty="0" smtClean="0">
                <a:solidFill>
                  <a:srgbClr val="000000"/>
                </a:solidFill>
              </a:rPr>
              <a:t> </a:t>
            </a:r>
            <a:r>
              <a:rPr lang="en-US" altLang="en-US" sz="2000" b="1" dirty="0" smtClean="0">
                <a:solidFill>
                  <a:srgbClr val="000000"/>
                </a:solidFill>
              </a:rPr>
              <a:t>NAR</a:t>
            </a:r>
            <a:r>
              <a:rPr lang="en-US" altLang="en-US" sz="2000" b="1" dirty="0">
                <a:solidFill>
                  <a:srgbClr val="000000"/>
                </a:solidFill>
              </a:rPr>
              <a:t>, NARX, NARMA</a:t>
            </a:r>
            <a:r>
              <a:rPr lang="en-US" altLang="en-US" sz="2000" dirty="0">
                <a:solidFill>
                  <a:srgbClr val="000000"/>
                </a:solidFill>
              </a:rPr>
              <a:t> -Non-linear AR (NAR), Non-linear AR with </a:t>
            </a:r>
            <a:r>
              <a:rPr lang="en-US" altLang="en-US" sz="2000" dirty="0" err="1">
                <a:solidFill>
                  <a:srgbClr val="000000"/>
                </a:solidFill>
              </a:rPr>
              <a:t>exageneous</a:t>
            </a:r>
            <a:r>
              <a:rPr lang="en-US" altLang="en-US" sz="2000" dirty="0">
                <a:solidFill>
                  <a:srgbClr val="000000"/>
                </a:solidFill>
              </a:rPr>
              <a:t> factors (NARX), non-linear ARMA (NARMA) and </a:t>
            </a:r>
            <a:r>
              <a:rPr lang="en-US" altLang="en-US" sz="2000" dirty="0" err="1">
                <a:solidFill>
                  <a:srgbClr val="000000"/>
                </a:solidFill>
              </a:rPr>
              <a:t>e.t.c</a:t>
            </a:r>
            <a:r>
              <a:rPr lang="en-US" altLang="en-US" sz="2000" dirty="0" smtClean="0">
                <a:solidFill>
                  <a:srgbClr val="000000"/>
                </a:solidFill>
              </a:rPr>
              <a:t>.</a:t>
            </a:r>
          </a:p>
          <a:p>
            <a:pPr marL="0" indent="0" eaLnBrk="0" fontAlgn="base" hangingPunct="0">
              <a:lnSpc>
                <a:spcPct val="100000"/>
              </a:lnSpc>
              <a:spcBef>
                <a:spcPts val="600"/>
              </a:spcBef>
              <a:spcAft>
                <a:spcPct val="0"/>
              </a:spcAft>
              <a:buFontTx/>
              <a:buAutoNum type="arabicPeriod" startAt="4"/>
            </a:pPr>
            <a:r>
              <a:rPr lang="en-US" altLang="en-US" sz="2000" dirty="0" smtClean="0">
                <a:solidFill>
                  <a:srgbClr val="000000"/>
                </a:solidFill>
              </a:rPr>
              <a:t> AR-NET (with regularization or different loss function, solving the equation by </a:t>
            </a:r>
            <a:r>
              <a:rPr lang="en-US" altLang="en-US" sz="2000" dirty="0" err="1" smtClean="0">
                <a:solidFill>
                  <a:srgbClr val="000000"/>
                </a:solidFill>
              </a:rPr>
              <a:t>Grad.Desc</a:t>
            </a:r>
            <a:r>
              <a:rPr lang="en-US" altLang="en-US" sz="2000" dirty="0" smtClean="0">
                <a:solidFill>
                  <a:srgbClr val="000000"/>
                </a:solidFill>
              </a:rPr>
              <a:t>).</a:t>
            </a:r>
            <a:endParaRPr lang="en-US" altLang="en-US" sz="2000" dirty="0">
              <a:solidFill>
                <a:srgbClr val="000000"/>
              </a:solidFill>
            </a:endParaRPr>
          </a:p>
          <a:p>
            <a:pPr marL="0" lvl="0" indent="0" eaLnBrk="0" fontAlgn="base" hangingPunct="0">
              <a:lnSpc>
                <a:spcPct val="100000"/>
              </a:lnSpc>
              <a:spcBef>
                <a:spcPts val="600"/>
              </a:spcBef>
              <a:spcAft>
                <a:spcPct val="0"/>
              </a:spcAft>
              <a:buFontTx/>
              <a:buAutoNum type="arabicPeriod" startAt="4"/>
            </a:pPr>
            <a:r>
              <a:rPr lang="en-US" altLang="en-US" sz="2000" dirty="0" smtClean="0">
                <a:solidFill>
                  <a:srgbClr val="000000"/>
                </a:solidFill>
              </a:rPr>
              <a:t> TBATS or any other complex combined models</a:t>
            </a:r>
          </a:p>
          <a:p>
            <a:pPr marL="0" lvl="0" indent="0" eaLnBrk="0" fontAlgn="base" hangingPunct="0">
              <a:lnSpc>
                <a:spcPct val="100000"/>
              </a:lnSpc>
              <a:spcBef>
                <a:spcPts val="600"/>
              </a:spcBef>
              <a:spcAft>
                <a:spcPct val="0"/>
              </a:spcAft>
              <a:buFontTx/>
              <a:buAutoNum type="arabicPeriod" startAt="4"/>
            </a:pPr>
            <a:r>
              <a:rPr lang="en-US" altLang="en-US" sz="2000" dirty="0">
                <a:solidFill>
                  <a:srgbClr val="000000"/>
                </a:solidFill>
              </a:rPr>
              <a:t> </a:t>
            </a:r>
            <a:r>
              <a:rPr lang="en-US" altLang="en-US" sz="2000" dirty="0" smtClean="0">
                <a:solidFill>
                  <a:srgbClr val="000000"/>
                </a:solidFill>
              </a:rPr>
              <a:t>ARCH, GARCH</a:t>
            </a:r>
          </a:p>
          <a:p>
            <a:pPr marL="0" lvl="0" indent="0" eaLnBrk="0" fontAlgn="base" hangingPunct="0">
              <a:lnSpc>
                <a:spcPct val="100000"/>
              </a:lnSpc>
              <a:spcBef>
                <a:spcPts val="600"/>
              </a:spcBef>
              <a:spcAft>
                <a:spcPct val="0"/>
              </a:spcAft>
              <a:buFontTx/>
              <a:buAutoNum type="arabicPeriod" startAt="4"/>
            </a:pPr>
            <a:r>
              <a:rPr lang="en-US" altLang="en-US" sz="2000" dirty="0" smtClean="0">
                <a:solidFill>
                  <a:srgbClr val="000000"/>
                </a:solidFill>
              </a:rPr>
              <a:t>So-on</a:t>
            </a:r>
          </a:p>
          <a:p>
            <a:pPr marL="0" lvl="0" indent="0" eaLnBrk="0" fontAlgn="base" hangingPunct="0">
              <a:lnSpc>
                <a:spcPct val="100000"/>
              </a:lnSpc>
              <a:spcBef>
                <a:spcPts val="600"/>
              </a:spcBef>
              <a:spcAft>
                <a:spcPct val="0"/>
              </a:spcAft>
              <a:buFontTx/>
              <a:buAutoNum type="arabicPeriod" startAt="4"/>
            </a:pPr>
            <a:endParaRPr lang="en-US" altLang="en-US" sz="2000" dirty="0" smtClean="0">
              <a:solidFill>
                <a:srgbClr val="000000"/>
              </a:solidFill>
            </a:endParaRPr>
          </a:p>
          <a:p>
            <a:pPr marL="0" lvl="0" indent="0" eaLnBrk="0" fontAlgn="base" hangingPunct="0">
              <a:lnSpc>
                <a:spcPct val="100000"/>
              </a:lnSpc>
              <a:spcBef>
                <a:spcPts val="600"/>
              </a:spcBef>
              <a:spcAft>
                <a:spcPct val="0"/>
              </a:spcAft>
              <a:buFontTx/>
              <a:buAutoNum type="arabicPeriod" startAt="4"/>
            </a:pPr>
            <a:endParaRPr lang="en-US" altLang="en-US" sz="2000" dirty="0">
              <a:solidFill>
                <a:srgbClr val="000000"/>
              </a:solidFill>
            </a:endParaRPr>
          </a:p>
          <a:p>
            <a:pPr marL="0" lvl="0" indent="0" eaLnBrk="0" fontAlgn="base" hangingPunct="0">
              <a:lnSpc>
                <a:spcPct val="100000"/>
              </a:lnSpc>
              <a:spcBef>
                <a:spcPct val="0"/>
              </a:spcBef>
              <a:spcAft>
                <a:spcPct val="0"/>
              </a:spcAft>
              <a:buNone/>
            </a:pPr>
            <a:endParaRPr lang="en-US" altLang="en-US" sz="4400" dirty="0"/>
          </a:p>
        </p:txBody>
      </p:sp>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9944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pPr lvl="0" eaLnBrk="0" fontAlgn="base" hangingPunct="0">
              <a:lnSpc>
                <a:spcPct val="100000"/>
              </a:lnSpc>
              <a:spcAft>
                <a:spcPct val="0"/>
              </a:spcAft>
            </a:pPr>
            <a:r>
              <a:rPr lang="en-US" b="1" dirty="0">
                <a:solidFill>
                  <a:srgbClr val="000000"/>
                </a:solidFill>
                <a:latin typeface="inherit"/>
              </a:rPr>
              <a:t>Exogenous factor (SARIMAX)</a:t>
            </a:r>
            <a:endParaRPr lang="en-US" altLang="en-US" b="1" dirty="0">
              <a:solidFill>
                <a:srgbClr val="000000"/>
              </a:solidFill>
              <a:latin typeface="inherit"/>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fontScale="85000" lnSpcReduction="10000"/>
              </a:bodyPr>
              <a:lstStyle/>
              <a:p>
                <a:pPr eaLnBrk="0" fontAlgn="base" hangingPunct="0">
                  <a:lnSpc>
                    <a:spcPct val="120000"/>
                  </a:lnSpc>
                  <a:spcBef>
                    <a:spcPts val="300"/>
                  </a:spcBef>
                  <a:spcAft>
                    <a:spcPct val="0"/>
                  </a:spcAft>
                </a:pPr>
                <a:r>
                  <a:rPr lang="en-US" sz="2400" dirty="0"/>
                  <a:t>The exogenous factor (</a:t>
                </a:r>
                <a:r>
                  <a:rPr lang="en-US" sz="2400" dirty="0" err="1"/>
                  <a:t>exdogs</a:t>
                </a:r>
                <a:r>
                  <a:rPr lang="en-US" sz="2400" dirty="0"/>
                  <a:t>, exogenous covariates)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 or a set of factors (</a:t>
                </a:r>
                <a14:m>
                  <m:oMath xmlns:m="http://schemas.openxmlformats.org/officeDocument/2006/math">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𝑟</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e>
                    </m:nary>
                  </m:oMath>
                </a14:m>
                <a:r>
                  <a:rPr lang="en-US" sz="2400" dirty="0"/>
                  <a:t>) is the addition to aim-variable factors which are statistically independent from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but influence on it. </a:t>
                </a:r>
              </a:p>
              <a:p>
                <a:pPr eaLnBrk="0" fontAlgn="base" hangingPunct="0">
                  <a:lnSpc>
                    <a:spcPct val="120000"/>
                  </a:lnSpc>
                  <a:spcBef>
                    <a:spcPts val="300"/>
                  </a:spcBef>
                  <a:spcAft>
                    <a:spcPct val="0"/>
                  </a:spcAft>
                </a:pPr>
                <a:r>
                  <a:rPr lang="en-US" sz="2400" dirty="0"/>
                  <a:t> For example, if the previous week’s average price of oil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a14:m>
                <a:r>
                  <a:rPr lang="en-US" sz="2400" dirty="0"/>
                  <a:t>, affects this week’s exchange 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oMath>
                </a14:m>
                <a:endParaRPr lang="en-US" sz="2400" dirty="0"/>
              </a:p>
              <a:p>
                <a:pPr>
                  <a:lnSpc>
                    <a:spcPct val="120000"/>
                  </a:lnSpc>
                  <a:spcBef>
                    <a:spcPts val="300"/>
                  </a:spcBef>
                </a:pPr>
                <a:r>
                  <a:rPr lang="en-US" sz="2400" dirty="0"/>
                  <a:t>You can the SARIMAX model to check if a set of exogenous variables has an effect on a linear time series. </a:t>
                </a:r>
                <a:endParaRPr lang="ru-RU" sz="2400" dirty="0" smtClean="0"/>
              </a:p>
              <a:p>
                <a:pPr>
                  <a:lnSpc>
                    <a:spcPct val="120000"/>
                  </a:lnSpc>
                  <a:spcBef>
                    <a:spcPts val="300"/>
                  </a:spcBef>
                </a:pPr>
                <a:r>
                  <a:rPr lang="en-US" sz="2400" dirty="0" smtClean="0"/>
                  <a:t> </a:t>
                </a:r>
                <a:r>
                  <a:rPr lang="en-US" sz="2400" dirty="0"/>
                  <a:t>For ARMAX The factors can be taken into account as </a:t>
                </a:r>
              </a:p>
              <a:p>
                <a:pPr marL="0" indent="0">
                  <a:lnSpc>
                    <a:spcPct val="120000"/>
                  </a:lnSpc>
                  <a:spcBef>
                    <a:spcPts val="300"/>
                  </a:spcBef>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𝑝</m:t>
                          </m:r>
                        </m:sup>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𝑖</m:t>
                              </m:r>
                            </m:sub>
                          </m:sSub>
                        </m:e>
                      </m:nary>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sub>
                      </m:sSub>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𝑞</m:t>
                          </m:r>
                        </m:sup>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sub>
                          </m:sSub>
                        </m:e>
                      </m:nary>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𝑟</m:t>
                          </m:r>
                        </m:sup>
                        <m:e>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𝑖</m:t>
                              </m:r>
                            </m:sub>
                          </m:sSub>
                        </m:e>
                      </m:nary>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r>
                        <a:rPr lang="en-US" sz="2400" i="1">
                          <a:latin typeface="Cambria Math" panose="02040503050406030204" pitchFamily="18" charset="0"/>
                        </a:rPr>
                        <m:t>,</m:t>
                      </m:r>
                    </m:oMath>
                  </m:oMathPara>
                </a14:m>
                <a:endParaRPr lang="en-US" sz="2400" dirty="0"/>
              </a:p>
              <a:p>
                <a:pPr>
                  <a:lnSpc>
                    <a:spcPct val="120000"/>
                  </a:lnSpc>
                  <a:spcBef>
                    <a:spcPts val="300"/>
                  </a:spcBef>
                </a:pPr>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𝑖</m:t>
                        </m:r>
                      </m:sub>
                    </m:sSub>
                  </m:oMath>
                </a14:m>
                <a:r>
                  <a:rPr lang="en-US" sz="2400" dirty="0"/>
                  <a:t> is the coefficient of </a:t>
                </a:r>
                <a:r>
                  <a:rPr lang="en-US" sz="2400" dirty="0" err="1"/>
                  <a:t>exdogs</a:t>
                </a:r>
                <a:r>
                  <a:rPr lang="en-US" sz="2400" dirty="0"/>
                  <a:t> influence;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p>
                    </m:sSubSup>
                  </m:oMath>
                </a14:m>
                <a:r>
                  <a:rPr lang="en-US" sz="2400" dirty="0"/>
                  <a:t> are the </a:t>
                </a:r>
                <a14:m>
                  <m:oMath xmlns:m="http://schemas.openxmlformats.org/officeDocument/2006/math">
                    <m:r>
                      <a:rPr lang="en-US" sz="2400" i="1">
                        <a:latin typeface="Cambria Math" panose="02040503050406030204" pitchFamily="18" charset="0"/>
                      </a:rPr>
                      <m:t>𝑛</m:t>
                    </m:r>
                  </m:oMath>
                </a14:m>
                <a:r>
                  <a:rPr lang="en-US" sz="2400" dirty="0"/>
                  <a:t>-</a:t>
                </a:r>
                <a:r>
                  <a:rPr lang="en-US" sz="2400" dirty="0" err="1"/>
                  <a:t>th</a:t>
                </a:r>
                <a:r>
                  <a:rPr lang="en-US" sz="2400" dirty="0"/>
                  <a:t> sample of the </a:t>
                </a:r>
                <a14:m>
                  <m:oMath xmlns:m="http://schemas.openxmlformats.org/officeDocument/2006/math">
                    <m:r>
                      <a:rPr lang="en-US" sz="2400" i="1">
                        <a:latin typeface="Cambria Math" panose="02040503050406030204" pitchFamily="18" charset="0"/>
                      </a:rPr>
                      <m:t>𝑖</m:t>
                    </m:r>
                  </m:oMath>
                </a14:m>
                <a:r>
                  <a:rPr lang="en-US" sz="2400" dirty="0"/>
                  <a:t>-</a:t>
                </a:r>
                <a:r>
                  <a:rPr lang="en-US" sz="2400" dirty="0" err="1"/>
                  <a:t>th</a:t>
                </a:r>
                <a:r>
                  <a:rPr lang="en-US" sz="2400" dirty="0"/>
                  <a:t> exogenous factor. In more generalized form SARIMAX model can be give as </a:t>
                </a:r>
              </a:p>
              <a:p>
                <a:pPr marL="0" indent="0">
                  <a:lnSpc>
                    <a:spcPct val="120000"/>
                  </a:lnSpc>
                  <a:spcBef>
                    <a:spcPts val="3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𝜙</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𝛷</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𝑠</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𝛥</m:t>
                          </m:r>
                        </m:e>
                        <m:sup>
                          <m:r>
                            <a:rPr lang="en-US" sz="2400" i="1">
                              <a:latin typeface="Cambria Math" panose="02040503050406030204" pitchFamily="18" charset="0"/>
                            </a:rPr>
                            <m:t>𝑑</m:t>
                          </m:r>
                        </m:sup>
                      </m:sSup>
                      <m:sSubSup>
                        <m:sSubSupPr>
                          <m:ctrlPr>
                            <a:rPr lang="en-US" sz="2400" i="1">
                              <a:latin typeface="Cambria Math" panose="02040503050406030204" pitchFamily="18" charset="0"/>
                            </a:rPr>
                          </m:ctrlPr>
                        </m:sSubSupPr>
                        <m:e>
                          <m:r>
                            <a:rPr lang="en-US" sz="2400" i="1">
                              <a:latin typeface="Cambria Math" panose="02040503050406030204" pitchFamily="18" charset="0"/>
                            </a:rPr>
                            <m:t>𝛥</m:t>
                          </m:r>
                        </m:e>
                        <m:sub>
                          <m:r>
                            <a:rPr lang="en-US" sz="2400" i="1">
                              <a:latin typeface="Cambria Math" panose="02040503050406030204" pitchFamily="18" charset="0"/>
                            </a:rPr>
                            <m:t>𝑠</m:t>
                          </m:r>
                        </m:sub>
                        <m:sup>
                          <m:r>
                            <a:rPr lang="en-US" sz="2400" i="1">
                              <a:latin typeface="Cambria Math" panose="02040503050406030204" pitchFamily="18" charset="0"/>
                            </a:rPr>
                            <m:t>𝐷</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r>
                        <a:rPr lang="en-US" sz="2400" i="1">
                          <a:latin typeface="Cambria Math" panose="02040503050406030204" pitchFamily="18" charset="0"/>
                        </a:rPr>
                        <m:t>𝛩</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𝑠</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𝜀</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i="1">
                          <a:latin typeface="Cambria Math" panose="02040503050406030204" pitchFamily="18" charset="0"/>
                        </a:rPr>
                        <m:t>𝛤</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m:t>
                      </m:r>
                    </m:oMath>
                  </m:oMathPara>
                </a14:m>
                <a:endParaRPr lang="en-US" sz="2400" dirty="0"/>
              </a:p>
              <a:p>
                <a:pPr>
                  <a:lnSpc>
                    <a:spcPct val="120000"/>
                  </a:lnSpc>
                  <a:spcBef>
                    <a:spcPts val="300"/>
                  </a:spcBef>
                </a:pPr>
                <a:r>
                  <a:rPr lang="en-US" sz="2400" dirty="0"/>
                  <a:t> where </a:t>
                </a:r>
                <a14:m>
                  <m:oMath xmlns:m="http://schemas.openxmlformats.org/officeDocument/2006/math">
                    <m:r>
                      <a:rPr lang="en-US" sz="2400" i="1">
                        <a:latin typeface="Cambria Math" panose="02040503050406030204" pitchFamily="18" charset="0"/>
                      </a:rPr>
                      <m:t>𝛤</m:t>
                    </m:r>
                  </m:oMath>
                </a14:m>
                <a:r>
                  <a:rPr lang="en-US" sz="2400" dirty="0"/>
                  <a:t> is the coefficients for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i="1" dirty="0" err="1" smtClean="0">
                            <a:latin typeface="Cambria Math" panose="02040503050406030204" pitchFamily="18" charset="0"/>
                          </a:rPr>
                          <m:t>𝑛</m:t>
                        </m:r>
                      </m:sub>
                    </m:sSub>
                  </m:oMath>
                </a14:m>
                <a:r>
                  <a:rPr lang="en-US" sz="2400" dirty="0"/>
                  <a:t> is the vector of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𝑖</m:t>
                        </m:r>
                      </m:sup>
                    </m:sSubSup>
                  </m:oMath>
                </a14:m>
                <a:r>
                  <a:rPr lang="en-US" sz="2400" dirty="0"/>
                  <a:t> for each </a:t>
                </a:r>
                <a14:m>
                  <m:oMath xmlns:m="http://schemas.openxmlformats.org/officeDocument/2006/math">
                    <m:r>
                      <a:rPr lang="en-US" sz="2400" i="1">
                        <a:latin typeface="Cambria Math" panose="02040503050406030204" pitchFamily="18" charset="0"/>
                      </a:rPr>
                      <m:t>𝑖</m:t>
                    </m:r>
                  </m:oMath>
                </a14:m>
                <a:r>
                  <a:rPr lang="en-US" sz="2400" dirty="0"/>
                  <a:t>.</a:t>
                </a:r>
              </a:p>
              <a:p>
                <a:pPr>
                  <a:lnSpc>
                    <a:spcPct val="120000"/>
                  </a:lnSpc>
                  <a:spcBef>
                    <a:spcPts val="300"/>
                  </a:spcBef>
                </a:pPr>
                <a:r>
                  <a:rPr lang="en-US" sz="2400" dirty="0"/>
                  <a:t>In opposite to exogenous factors the factors which are obviously correlate with the series can be considered as endogenous(</a:t>
                </a:r>
                <a:r>
                  <a:rPr lang="en-US" sz="2400" dirty="0" err="1"/>
                  <a:t>endogs</a:t>
                </a:r>
                <a:r>
                  <a:rPr lang="en-US" sz="2400" dirty="0"/>
                  <a:t>).  </a:t>
                </a:r>
              </a:p>
              <a:p>
                <a:pPr>
                  <a:lnSpc>
                    <a:spcPct val="120000"/>
                  </a:lnSpc>
                  <a:spcBef>
                    <a:spcPts val="300"/>
                  </a:spcBef>
                </a:pPr>
                <a:r>
                  <a:rPr lang="en-US" sz="2400" dirty="0"/>
                  <a:t>The example of the endogenous factors is the Rainfall to plant growth - which are </a:t>
                </a:r>
                <a:r>
                  <a:rPr lang="en-US" sz="2400" dirty="0" smtClean="0"/>
                  <a:t>correlated.</a:t>
                </a:r>
                <a:endParaRPr lang="en-US" sz="2400" dirty="0"/>
              </a:p>
              <a:p>
                <a:pPr marL="0" lvl="0" indent="0" eaLnBrk="0" fontAlgn="base" hangingPunct="0">
                  <a:lnSpc>
                    <a:spcPct val="100000"/>
                  </a:lnSpc>
                  <a:spcBef>
                    <a:spcPct val="0"/>
                  </a:spcBef>
                  <a:spcAft>
                    <a:spcPct val="0"/>
                  </a:spcAft>
                  <a:buNone/>
                </a:pPr>
                <a:endParaRPr lang="en-US" altLang="en-US" sz="4400" dirty="0"/>
              </a:p>
            </p:txBody>
          </p:sp>
        </mc:Choice>
        <mc:Fallback xmlns="">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564472" cy="5876364"/>
              </a:xfrm>
              <a:blipFill>
                <a:blip r:embed="rId2"/>
                <a:stretch>
                  <a:fillRect l="-474" t="-7780" r="-685"/>
                </a:stretch>
              </a:blipFill>
            </p:spPr>
            <p:txBody>
              <a:bodyPr/>
              <a:lstStyle/>
              <a:p>
                <a:r>
                  <a:rPr lang="ru-RU">
                    <a:noFill/>
                  </a:rPr>
                  <a:t> </a:t>
                </a:r>
              </a:p>
            </p:txBody>
          </p:sp>
        </mc:Fallback>
      </mc:AlternateContent>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592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ARCH model</a:t>
            </a:r>
            <a:endParaRPr lang="ru-RU" dirty="0"/>
          </a:p>
        </p:txBody>
      </p:sp>
      <p:sp>
        <p:nvSpPr>
          <p:cNvPr id="3" name="Объект 2"/>
          <p:cNvSpPr>
            <a:spLocks noGrp="1"/>
          </p:cNvSpPr>
          <p:nvPr>
            <p:ph idx="1"/>
          </p:nvPr>
        </p:nvSpPr>
        <p:spPr/>
        <p:txBody>
          <a:bodyPr/>
          <a:lstStyle/>
          <a:p>
            <a:endParaRPr lang="ru-RU"/>
          </a:p>
        </p:txBody>
      </p:sp>
      <p:pic>
        <p:nvPicPr>
          <p:cNvPr id="3074" name="Picture 2" descr="https://mlpills.dev/wp-content/uploads/2023/01/Vox_H2Kb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43881"/>
            <a:ext cx="798195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8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smtClean="0"/>
                  <a:t>In the practice we can approximate ARMA by its first term that now we will call </a:t>
                </a:r>
                <a:r>
                  <a:rPr lang="en-US" sz="2000" dirty="0" err="1"/>
                  <a:t>AutoRegressive</a:t>
                </a:r>
                <a:r>
                  <a:rPr lang="en-US" sz="2000" dirty="0"/>
                  <a:t> model(AR) as </a:t>
                </a:r>
                <a:br>
                  <a:rPr lang="en-US" sz="2000" dirty="0"/>
                </a:b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𝑝</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oMath>
                </a14:m>
                <a:endParaRPr lang="en-US" sz="2000" dirty="0"/>
              </a:p>
              <a:p>
                <a:r>
                  <a:rPr lang="en-US" sz="2000" dirty="0"/>
                  <a:t> or by second term that now we will call Moving Average model (MA) as </a:t>
                </a:r>
                <a:br>
                  <a:rPr lang="en-US" sz="2000" dirty="0"/>
                </a:b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rPr>
                          <m:t>𝑞</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𝑖</m:t>
                            </m:r>
                          </m:sub>
                        </m:sSub>
                      </m:e>
                    </m:nary>
                  </m:oMath>
                </a14:m>
                <a:endParaRPr lang="en-US" sz="2000" dirty="0"/>
              </a:p>
              <a:p>
                <a:r>
                  <a:rPr lang="en-US" sz="2000" dirty="0"/>
                  <a:t> When we stay that model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depends on the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+1</m:t>
                    </m:r>
                  </m:oMath>
                </a14:m>
                <a:r>
                  <a:rPr lang="en-US" sz="2000" dirty="0"/>
                  <a:t> coefficients </a:t>
                </a:r>
                <a14:m>
                  <m:oMath xmlns:m="http://schemas.openxmlformats.org/officeDocument/2006/math">
                    <m:r>
                      <a:rPr lang="en-US" sz="2000" i="1">
                        <a:latin typeface="Cambria Math" panose="02040503050406030204" pitchFamily="18" charset="0"/>
                      </a:rPr>
                      <m:t>𝛼</m:t>
                    </m:r>
                  </m:oMath>
                </a14:m>
                <a:r>
                  <a:rPr lang="en-US" sz="2000" dirty="0"/>
                  <a:t> we say that model has </a:t>
                </a:r>
                <a14:m>
                  <m:oMath xmlns:m="http://schemas.openxmlformats.org/officeDocument/2006/math">
                    <m:r>
                      <a:rPr lang="en-US" sz="2000" i="1">
                        <a:latin typeface="Cambria Math" panose="02040503050406030204" pitchFamily="18" charset="0"/>
                      </a:rPr>
                      <m:t>𝐴𝑅</m:t>
                    </m:r>
                  </m:oMath>
                </a14:m>
                <a:r>
                  <a:rPr lang="en-US" sz="2000" dirty="0"/>
                  <a:t> </a:t>
                </a:r>
                <a:r>
                  <a:rPr lang="en-US" sz="2000" dirty="0" smtClean="0"/>
                  <a:t>of</a:t>
                </a:r>
                <a:r>
                  <a:rPr lang="ru-RU" sz="2000" dirty="0" smtClean="0"/>
                  <a:t/>
                </a:r>
                <a:br>
                  <a:rPr lang="ru-RU" sz="2000" dirty="0" smtClean="0"/>
                </a:br>
                <a:r>
                  <a:rPr lang="en-US" sz="2000" dirty="0" smtClean="0"/>
                  <a:t>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𝑡h</m:t>
                    </m:r>
                    <m:r>
                      <a:rPr lang="en-US" sz="2000" i="1">
                        <a:latin typeface="Cambria Math" panose="02040503050406030204" pitchFamily="18" charset="0"/>
                      </a:rPr>
                      <m:t> </m:t>
                    </m:r>
                    <m:r>
                      <a:rPr lang="en-US" sz="2000" i="1">
                        <a:latin typeface="Cambria Math" panose="02040503050406030204" pitchFamily="18" charset="0"/>
                      </a:rPr>
                      <m:t>𝑜𝑟𝑑𝑒𝑟</m:t>
                    </m:r>
                  </m:oMath>
                </a14:m>
                <a:r>
                  <a:rPr lang="en-US" sz="2000" dirty="0"/>
                  <a:t>.</a:t>
                </a:r>
              </a:p>
              <a:p>
                <a:r>
                  <a:rPr lang="en-US" sz="2000" dirty="0"/>
                  <a:t> When we stay that model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depends on the </a:t>
                </a:r>
                <a14:m>
                  <m:oMath xmlns:m="http://schemas.openxmlformats.org/officeDocument/2006/math">
                    <m:r>
                      <a:rPr lang="en-US" sz="2000" i="1">
                        <a:latin typeface="Cambria Math" panose="02040503050406030204" pitchFamily="18" charset="0"/>
                      </a:rPr>
                      <m:t>𝑞</m:t>
                    </m:r>
                  </m:oMath>
                </a14:m>
                <a:r>
                  <a:rPr lang="en-US" sz="2000" dirty="0"/>
                  <a:t> coefficients </a:t>
                </a:r>
                <a14:m>
                  <m:oMath xmlns:m="http://schemas.openxmlformats.org/officeDocument/2006/math">
                    <m:r>
                      <a:rPr lang="en-US" sz="2000" i="1">
                        <a:latin typeface="Cambria Math" panose="02040503050406030204" pitchFamily="18" charset="0"/>
                      </a:rPr>
                      <m:t>𝛽</m:t>
                    </m:r>
                  </m:oMath>
                </a14:m>
                <a:r>
                  <a:rPr lang="en-US" sz="2000" dirty="0"/>
                  <a:t> we say that model has </a:t>
                </a:r>
                <a14:m>
                  <m:oMath xmlns:m="http://schemas.openxmlformats.org/officeDocument/2006/math">
                    <m:r>
                      <a:rPr lang="en-US" sz="2000" i="1">
                        <a:latin typeface="Cambria Math" panose="02040503050406030204" pitchFamily="18" charset="0"/>
                      </a:rPr>
                      <m:t>𝑀𝐴</m:t>
                    </m:r>
                  </m:oMath>
                </a14:m>
                <a:r>
                  <a:rPr lang="en-US" sz="2000" dirty="0"/>
                  <a:t> </a:t>
                </a:r>
                <a:r>
                  <a:rPr lang="en-US" sz="2000" dirty="0" smtClean="0"/>
                  <a:t>of</a:t>
                </a:r>
                <a:r>
                  <a:rPr lang="ru-RU" sz="2000" dirty="0" smtClean="0"/>
                  <a:t/>
                </a:r>
                <a:br>
                  <a:rPr lang="ru-RU" sz="2000" dirty="0" smtClean="0"/>
                </a:br>
                <a:r>
                  <a:rPr lang="en-US" sz="2000" dirty="0" smtClean="0"/>
                  <a:t> </a:t>
                </a:r>
                <a14:m>
                  <m:oMath xmlns:m="http://schemas.openxmlformats.org/officeDocument/2006/math">
                    <m:r>
                      <a:rPr lang="en-US" sz="2000" i="1">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𝑡h</m:t>
                    </m:r>
                    <m:r>
                      <a:rPr lang="en-US" sz="2000" i="1">
                        <a:latin typeface="Cambria Math" panose="02040503050406030204" pitchFamily="18" charset="0"/>
                      </a:rPr>
                      <m:t> </m:t>
                    </m:r>
                    <m:r>
                      <a:rPr lang="en-US" sz="2000" i="1">
                        <a:latin typeface="Cambria Math" panose="02040503050406030204" pitchFamily="18" charset="0"/>
                      </a:rPr>
                      <m:t>𝑜𝑟𝑑𝑒𝑟</m:t>
                    </m:r>
                  </m:oMath>
                </a14:m>
                <a:r>
                  <a:rPr lang="en-US" sz="2000" dirty="0" smtClean="0"/>
                  <a:t>.</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smtClean="0"/>
                  <a:t>-</a:t>
                </a:r>
                <a:endParaRPr lang="en-US" sz="2000" dirty="0"/>
              </a:p>
            </p:txBody>
          </p:sp>
        </mc:Choice>
        <mc:Fallback>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489" t="-1168"/>
                </a:stretch>
              </a:blipFill>
            </p:spPr>
            <p:txBody>
              <a:bodyPr/>
              <a:lstStyle/>
              <a:p>
                <a:r>
                  <a:rPr lang="ru-RU">
                    <a:noFill/>
                  </a:rPr>
                  <a:t> </a:t>
                </a:r>
              </a:p>
            </p:txBody>
          </p:sp>
        </mc:Fallback>
      </mc:AlternateContent>
    </p:spTree>
    <p:extLst>
      <p:ext uri="{BB962C8B-B14F-4D97-AF65-F5344CB8AC3E}">
        <p14:creationId xmlns:p14="http://schemas.microsoft.com/office/powerpoint/2010/main" val="152266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BA10D1-E2DF-4CAB-A0B5-AD303DF5644B}"/>
              </a:ext>
            </a:extLst>
          </p:cNvPr>
          <p:cNvSpPr>
            <a:spLocks noGrp="1"/>
          </p:cNvSpPr>
          <p:nvPr>
            <p:ph type="title"/>
          </p:nvPr>
        </p:nvSpPr>
        <p:spPr>
          <a:xfrm>
            <a:off x="838200" y="365125"/>
            <a:ext cx="10515600" cy="827181"/>
          </a:xfrm>
        </p:spPr>
        <p:txBody>
          <a:bodyPr>
            <a:normAutofit fontScale="90000"/>
          </a:bodyPr>
          <a:lstStyle/>
          <a:p>
            <a:r>
              <a:rPr lang="en-US" b="1" dirty="0" err="1"/>
              <a:t>AutoRegressive</a:t>
            </a:r>
            <a:r>
              <a:rPr lang="en-US" b="1" dirty="0"/>
              <a:t> Moving Average model (ARMA)</a:t>
            </a:r>
            <a:endParaRPr lang="en-US"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19D767B6-15E9-44FE-83F3-68423D4C12D7}"/>
                  </a:ext>
                </a:extLst>
              </p:cNvPr>
              <p:cNvSpPr>
                <a:spLocks noGrp="1"/>
              </p:cNvSpPr>
              <p:nvPr>
                <p:ph idx="1"/>
              </p:nvPr>
            </p:nvSpPr>
            <p:spPr>
              <a:xfrm>
                <a:off x="546847" y="1039905"/>
                <a:ext cx="11232776" cy="5746377"/>
              </a:xfrm>
            </p:spPr>
            <p:txBody>
              <a:bodyPr>
                <a:normAutofit/>
              </a:bodyPr>
              <a:lstStyle/>
              <a:p>
                <a:r>
                  <a:rPr lang="en-US" sz="2000" dirty="0"/>
                  <a:t>The task of ARMA approximation is to find such weight coefficients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𝑖</m:t>
                        </m:r>
                      </m:sub>
                    </m:sSub>
                  </m:oMath>
                </a14:m>
                <a:r>
                  <a:rPr lang="en-US" sz="2000" dirty="0"/>
                  <a:t> and its orders that approximate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b>
                        <m:r>
                          <a:rPr lang="en-US" sz="2000" i="1">
                            <a:latin typeface="Cambria Math" panose="02040503050406030204" pitchFamily="18" charset="0"/>
                          </a:rPr>
                          <m:t>𝑛</m:t>
                        </m:r>
                      </m:sub>
                    </m:sSub>
                  </m:oMath>
                </a14:m>
                <a:r>
                  <a:rPr lang="en-US" sz="2000" dirty="0"/>
                  <a:t> the best. </a:t>
                </a:r>
              </a:p>
              <a:p>
                <a:r>
                  <a:rPr lang="en-US" sz="2000" dirty="0"/>
                  <a:t>As a rule this task can be solved by regression methods. </a:t>
                </a:r>
              </a:p>
              <a:p>
                <a:r>
                  <a:rPr lang="en-US" sz="2000" dirty="0"/>
                  <a:t>For this we have to select a part of series to approximation and check the result.  </a:t>
                </a:r>
              </a:p>
              <a:p>
                <a:r>
                  <a:rPr lang="en-US" sz="2000" dirty="0"/>
                  <a:t>If we know ARMA coefficients we can predict the future values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𝑛</m:t>
                        </m:r>
                      </m:sub>
                    </m:sSub>
                  </m:oMath>
                </a14:m>
                <a:r>
                  <a:rPr lang="en-US" sz="2000" dirty="0"/>
                  <a:t> samples using ARMA equation.</a:t>
                </a:r>
                <a:endParaRPr lang="en-US" sz="1600" dirty="0"/>
              </a:p>
            </p:txBody>
          </p:sp>
        </mc:Choice>
        <mc:Fallback xmlns="">
          <p:sp>
            <p:nvSpPr>
              <p:cNvPr id="3" name="Объект 2">
                <a:extLst>
                  <a:ext uri="{FF2B5EF4-FFF2-40B4-BE49-F238E27FC236}">
                    <a16:creationId xmlns:a16="http://schemas.microsoft.com/office/drawing/2014/main" id="{19D767B6-15E9-44FE-83F3-68423D4C12D7}"/>
                  </a:ext>
                </a:extLst>
              </p:cNvPr>
              <p:cNvSpPr>
                <a:spLocks noGrp="1" noRot="1" noChangeAspect="1" noMove="1" noResize="1" noEditPoints="1" noAdjustHandles="1" noChangeArrowheads="1" noChangeShapeType="1" noTextEdit="1"/>
              </p:cNvSpPr>
              <p:nvPr>
                <p:ph idx="1"/>
              </p:nvPr>
            </p:nvSpPr>
            <p:spPr>
              <a:xfrm>
                <a:off x="546847" y="1039905"/>
                <a:ext cx="11232776" cy="5746377"/>
              </a:xfrm>
              <a:blipFill>
                <a:blip r:embed="rId2"/>
                <a:stretch>
                  <a:fillRect l="-489" t="-1168"/>
                </a:stretch>
              </a:blipFill>
            </p:spPr>
            <p:txBody>
              <a:bodyPr/>
              <a:lstStyle/>
              <a:p>
                <a:r>
                  <a:rPr lang="en-US">
                    <a:noFill/>
                  </a:rPr>
                  <a:t> </a:t>
                </a:r>
              </a:p>
            </p:txBody>
          </p:sp>
        </mc:Fallback>
      </mc:AlternateContent>
    </p:spTree>
    <p:extLst>
      <p:ext uri="{BB962C8B-B14F-4D97-AF65-F5344CB8AC3E}">
        <p14:creationId xmlns:p14="http://schemas.microsoft.com/office/powerpoint/2010/main" val="12577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smtClean="0"/>
              <a:t>ARMA  </a:t>
            </a:r>
            <a:r>
              <a:rPr lang="en-US" b="1" dirty="0"/>
              <a:t>Order Selection</a:t>
            </a:r>
            <a:endParaRPr lang="en-US" dirty="0"/>
          </a:p>
        </p:txBody>
      </p:sp>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9" y="905436"/>
            <a:ext cx="10515600" cy="5853952"/>
          </a:xfrm>
        </p:spPr>
        <p:txBody>
          <a:bodyPr>
            <a:normAutofit/>
          </a:bodyPr>
          <a:lstStyle/>
          <a:p>
            <a:r>
              <a:rPr lang="en-US" dirty="0"/>
              <a:t> After integration order selection the AR and MA orders need to be selected.  It can be the following recommendations about it</a:t>
            </a:r>
          </a:p>
          <a:p>
            <a:endParaRPr lang="en-US" dirty="0"/>
          </a:p>
        </p:txBody>
      </p:sp>
      <p:graphicFrame>
        <p:nvGraphicFramePr>
          <p:cNvPr id="4" name="Таблица 3">
            <a:extLst>
              <a:ext uri="{FF2B5EF4-FFF2-40B4-BE49-F238E27FC236}">
                <a16:creationId xmlns:a16="http://schemas.microsoft.com/office/drawing/2014/main" id="{88679285-94BC-45E3-AB5C-3D14E13D5EEA}"/>
              </a:ext>
            </a:extLst>
          </p:cNvPr>
          <p:cNvGraphicFramePr>
            <a:graphicFrameLocks noGrp="1"/>
          </p:cNvGraphicFramePr>
          <p:nvPr>
            <p:extLst>
              <p:ext uri="{D42A27DB-BD31-4B8C-83A1-F6EECF244321}">
                <p14:modId xmlns:p14="http://schemas.microsoft.com/office/powerpoint/2010/main" val="3126980188"/>
              </p:ext>
            </p:extLst>
          </p:nvPr>
        </p:nvGraphicFramePr>
        <p:xfrm>
          <a:off x="2579176" y="1748006"/>
          <a:ext cx="6477000" cy="3438525"/>
        </p:xfrm>
        <a:graphic>
          <a:graphicData uri="http://schemas.openxmlformats.org/drawingml/2006/table">
            <a:tbl>
              <a:tblPr>
                <a:tableStyleId>{5C22544A-7EE6-4342-B048-85BDC9FD1C3A}</a:tableStyleId>
              </a:tblPr>
              <a:tblGrid>
                <a:gridCol w="1865985">
                  <a:extLst>
                    <a:ext uri="{9D8B030D-6E8A-4147-A177-3AD203B41FA5}">
                      <a16:colId xmlns:a16="http://schemas.microsoft.com/office/drawing/2014/main" val="3810330014"/>
                    </a:ext>
                  </a:extLst>
                </a:gridCol>
                <a:gridCol w="1992923">
                  <a:extLst>
                    <a:ext uri="{9D8B030D-6E8A-4147-A177-3AD203B41FA5}">
                      <a16:colId xmlns:a16="http://schemas.microsoft.com/office/drawing/2014/main" val="928333261"/>
                    </a:ext>
                  </a:extLst>
                </a:gridCol>
                <a:gridCol w="2618092">
                  <a:extLst>
                    <a:ext uri="{9D8B030D-6E8A-4147-A177-3AD203B41FA5}">
                      <a16:colId xmlns:a16="http://schemas.microsoft.com/office/drawing/2014/main" val="3199557286"/>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34358686"/>
                  </a:ext>
                </a:extLst>
              </a:tr>
              <a:tr h="190500">
                <a:tc gridSpan="3">
                  <a:txBody>
                    <a:bodyPr/>
                    <a:lstStyle/>
                    <a:p>
                      <a:pPr algn="l" fontAlgn="ctr"/>
                      <a:r>
                        <a:rPr lang="en-US" sz="2800" u="none" strike="noStrike" dirty="0">
                          <a:effectLst/>
                        </a:rPr>
                        <a:t>ARMA order selection</a:t>
                      </a:r>
                      <a:endParaRPr lang="en-US" sz="28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88448648"/>
                  </a:ext>
                </a:extLst>
              </a:tr>
              <a:tr h="190500">
                <a:tc>
                  <a:txBody>
                    <a:bodyPr/>
                    <a:lstStyle/>
                    <a:p>
                      <a:pPr algn="r" fontAlgn="ctr"/>
                      <a:r>
                        <a:rPr lang="en-US" sz="1800" u="none" strike="noStrike" dirty="0">
                          <a:effectLst/>
                        </a:rPr>
                        <a:t>ACF Pattern</a:t>
                      </a:r>
                      <a:endParaRPr lang="en-US" sz="1800" b="1"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PACF Pattern</a:t>
                      </a:r>
                      <a:endParaRPr lang="en-US" sz="1800" b="1"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a:effectLst/>
                        </a:rPr>
                        <a:t>Conclusion</a:t>
                      </a:r>
                      <a:endParaRPr lang="en-US" sz="1800" b="1" i="0" u="none" strike="noStrike">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60986974"/>
                  </a:ext>
                </a:extLst>
              </a:tr>
              <a:tr h="304800">
                <a:tc>
                  <a:txBody>
                    <a:bodyPr/>
                    <a:lstStyle/>
                    <a:p>
                      <a:pPr algn="r" fontAlgn="ctr"/>
                      <a:r>
                        <a:rPr lang="en-US" sz="1800" u="none" strike="noStrike" dirty="0">
                          <a:effectLst/>
                        </a:rPr>
                        <a:t>Tapers to 0 in some fashion</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Non-zero values at first p points; zero values elsewhere</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AR(p) Model</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099842672"/>
                  </a:ext>
                </a:extLst>
              </a:tr>
              <a:tr h="304800">
                <a:tc>
                  <a:txBody>
                    <a:bodyPr/>
                    <a:lstStyle/>
                    <a:p>
                      <a:pPr algn="r" fontAlgn="ctr"/>
                      <a:r>
                        <a:rPr lang="en-US" sz="1800" u="none" strike="noStrike" dirty="0">
                          <a:effectLst/>
                        </a:rPr>
                        <a:t>Non-zero values at first q points; zero values elsewhere</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Tapers to 0 in some fashion</a:t>
                      </a: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MA(q) model</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1167765168"/>
                  </a:ext>
                </a:extLst>
              </a:tr>
              <a:tr h="304800">
                <a:tc>
                  <a:txBody>
                    <a:bodyPr/>
                    <a:lstStyle/>
                    <a:p>
                      <a:pPr algn="r" fontAlgn="ct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endParaRPr lang="en-US" sz="1800" b="0" i="0" u="none" strike="noStrike" dirty="0">
                        <a:solidFill>
                          <a:srgbClr val="000000"/>
                        </a:solidFill>
                        <a:effectLst/>
                        <a:latin typeface="Georgia" panose="02040502050405020303" pitchFamily="18" charset="0"/>
                      </a:endParaRPr>
                    </a:p>
                  </a:txBody>
                  <a:tcPr marL="9525" marR="9525" marT="9525" marB="0" anchor="ctr"/>
                </a:tc>
                <a:tc>
                  <a:txBody>
                    <a:bodyPr/>
                    <a:lstStyle/>
                    <a:p>
                      <a:pPr algn="r" fontAlgn="ct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2261503096"/>
                  </a:ext>
                </a:extLst>
              </a:tr>
              <a:tr h="190500">
                <a:tc>
                  <a:txBody>
                    <a:bodyPr/>
                    <a:lstStyle/>
                    <a:p>
                      <a:pPr algn="r" fontAlgn="ctr"/>
                      <a:r>
                        <a:rPr lang="en-US" sz="1800" u="none" strike="noStrike">
                          <a:effectLst/>
                        </a:rPr>
                        <a:t>No significant correlations</a:t>
                      </a:r>
                      <a:endParaRPr lang="en-US" sz="1800" b="0" i="0" u="none" strike="noStrike">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a:effectLst/>
                        </a:rPr>
                        <a:t>No significant correlations</a:t>
                      </a:r>
                      <a:endParaRPr lang="en-US" sz="1800" b="0" i="0" u="none" strike="noStrike">
                        <a:solidFill>
                          <a:srgbClr val="000000"/>
                        </a:solidFill>
                        <a:effectLst/>
                        <a:latin typeface="Georgia" panose="02040502050405020303" pitchFamily="18" charset="0"/>
                      </a:endParaRPr>
                    </a:p>
                  </a:txBody>
                  <a:tcPr marL="9525" marR="9525" marT="9525" marB="0" anchor="ctr"/>
                </a:tc>
                <a:tc>
                  <a:txBody>
                    <a:bodyPr/>
                    <a:lstStyle/>
                    <a:p>
                      <a:pPr algn="r" fontAlgn="ctr"/>
                      <a:r>
                        <a:rPr lang="en-US" sz="1800" u="none" strike="noStrike" dirty="0">
                          <a:effectLst/>
                        </a:rPr>
                        <a:t>Random Series.</a:t>
                      </a:r>
                      <a:endParaRPr lang="en-US" sz="1800" b="0" i="0" u="none" strike="noStrike" dirty="0">
                        <a:solidFill>
                          <a:srgbClr val="000000"/>
                        </a:solidFill>
                        <a:effectLst/>
                        <a:latin typeface="Georgia" panose="02040502050405020303" pitchFamily="18" charset="0"/>
                      </a:endParaRPr>
                    </a:p>
                  </a:txBody>
                  <a:tcPr marL="9525" marR="9525" marT="9525" marB="0" anchor="ctr"/>
                </a:tc>
                <a:extLst>
                  <a:ext uri="{0D108BD9-81ED-4DB2-BD59-A6C34878D82A}">
                    <a16:rowId xmlns:a16="http://schemas.microsoft.com/office/drawing/2014/main" val="433632095"/>
                  </a:ext>
                </a:extLst>
              </a:tr>
            </a:tbl>
          </a:graphicData>
        </a:graphic>
      </p:graphicFrame>
    </p:spTree>
    <p:extLst>
      <p:ext uri="{BB962C8B-B14F-4D97-AF65-F5344CB8AC3E}">
        <p14:creationId xmlns:p14="http://schemas.microsoft.com/office/powerpoint/2010/main" val="2153900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Example of Order Selection</a:t>
            </a:r>
            <a:endParaRPr lang="ru-RU" dirty="0"/>
          </a:p>
        </p:txBody>
      </p:sp>
      <p:sp>
        <p:nvSpPr>
          <p:cNvPr id="3" name="Объект 2"/>
          <p:cNvSpPr>
            <a:spLocks noGrp="1"/>
          </p:cNvSpPr>
          <p:nvPr>
            <p:ph idx="1"/>
          </p:nvPr>
        </p:nvSpPr>
        <p:spPr/>
        <p:txBody>
          <a:bodyPr/>
          <a:lstStyle/>
          <a:p>
            <a:endParaRPr lang="ru-RU" dirty="0"/>
          </a:p>
        </p:txBody>
      </p:sp>
      <p:pic>
        <p:nvPicPr>
          <p:cNvPr id="1026" name="Picture 2" descr="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15" y="2137884"/>
            <a:ext cx="4099500" cy="37268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34" y="1172300"/>
            <a:ext cx="5575168" cy="544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9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29E92-B795-4F44-A577-A4EBC753A5A5}"/>
              </a:ext>
            </a:extLst>
          </p:cNvPr>
          <p:cNvSpPr>
            <a:spLocks noGrp="1"/>
          </p:cNvSpPr>
          <p:nvPr>
            <p:ph type="title"/>
          </p:nvPr>
        </p:nvSpPr>
        <p:spPr>
          <a:xfrm>
            <a:off x="838200" y="365126"/>
            <a:ext cx="10515600" cy="612028"/>
          </a:xfrm>
        </p:spPr>
        <p:txBody>
          <a:bodyPr>
            <a:normAutofit fontScale="90000"/>
          </a:bodyPr>
          <a:lstStyle/>
          <a:p>
            <a:r>
              <a:rPr lang="en-US" b="1" dirty="0"/>
              <a:t>ARMA coefficient estimation</a:t>
            </a:r>
            <a:endParaRPr lang="en-US"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40ACB7F2-07F5-4100-AF8D-CFA14F65E0BA}"/>
                  </a:ext>
                </a:extLst>
              </p:cNvPr>
              <p:cNvSpPr>
                <a:spLocks noGrp="1"/>
              </p:cNvSpPr>
              <p:nvPr>
                <p:ph idx="1"/>
              </p:nvPr>
            </p:nvSpPr>
            <p:spPr>
              <a:xfrm>
                <a:off x="246528" y="905436"/>
                <a:ext cx="11564472" cy="5876364"/>
              </a:xfrm>
            </p:spPr>
            <p:txBody>
              <a:bodyPr>
                <a:normAutofit fontScale="70000" lnSpcReduction="20000"/>
              </a:bodyPr>
              <a:lstStyle/>
              <a:p>
                <a:r>
                  <a:rPr lang="en-US" dirty="0"/>
                  <a:t>There are exist a several methods for parameters of AR and MA process estimation. </a:t>
                </a:r>
                <a:endParaRPr lang="ru-RU" dirty="0" smtClean="0"/>
              </a:p>
              <a:p>
                <a:r>
                  <a:rPr lang="en-US" dirty="0" smtClean="0"/>
                  <a:t>The </a:t>
                </a:r>
                <a:r>
                  <a:rPr lang="en-US" dirty="0"/>
                  <a:t>ARMA parameters optimization can be performed with several specific metrics designed for this purpose. </a:t>
                </a:r>
              </a:p>
              <a:p>
                <a:r>
                  <a:rPr lang="en-US" dirty="0"/>
                  <a:t>The most popular of them are the following.   </a:t>
                </a:r>
              </a:p>
              <a:p>
                <a:pPr marL="0" indent="0" algn="ctr">
                  <a:buNone/>
                </a:pPr>
                <a14:m>
                  <m:oMath xmlns:m="http://schemas.openxmlformats.org/officeDocument/2006/math">
                    <m:r>
                      <a:rPr lang="en-US" i="1">
                        <a:latin typeface="Cambria Math" panose="02040503050406030204" pitchFamily="18" charset="0"/>
                      </a:rPr>
                      <m:t>𝐴𝐼𝐶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Akaike information criterion</a:t>
                </a:r>
              </a:p>
              <a:p>
                <a:pPr marL="0" indent="0" algn="ctr">
                  <a:buNone/>
                </a:pPr>
                <a14:m>
                  <m:oMath xmlns:m="http://schemas.openxmlformats.org/officeDocument/2006/math">
                    <m:r>
                      <a:rPr lang="en-US" i="1">
                        <a:latin typeface="Cambria Math" panose="02040503050406030204" pitchFamily="18" charset="0"/>
                      </a:rPr>
                      <m:t>𝐵𝐼𝐶</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𝑙𝑛𝑁</m:t>
                    </m:r>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𝑁</m:t>
                        </m:r>
                      </m:den>
                    </m:f>
                    <m:r>
                      <a:rPr lang="en-US" i="1">
                        <a:latin typeface="Cambria Math" panose="02040503050406030204" pitchFamily="18" charset="0"/>
                      </a:rPr>
                      <m:t>;</m:t>
                    </m:r>
                  </m:oMath>
                </a14:m>
                <a:r>
                  <a:rPr lang="en-US" dirty="0"/>
                  <a:t> Bayesian information criterion </a:t>
                </a:r>
              </a:p>
              <a:p>
                <a:pPr marL="0" indent="0" algn="ctr">
                  <a:buNone/>
                </a:pPr>
                <a14:m>
                  <m:oMath xmlns:m="http://schemas.openxmlformats.org/officeDocument/2006/math">
                    <m:r>
                      <a:rPr lang="en-US" i="1">
                        <a:latin typeface="Cambria Math" panose="02040503050406030204" pitchFamily="18" charset="0"/>
                      </a:rPr>
                      <m:t>𝐴𝐼𝐶𝑐</m:t>
                    </m:r>
                    <m:r>
                      <a:rPr lang="en-US" i="1">
                        <a:latin typeface="Cambria Math" panose="02040503050406030204" pitchFamily="18" charset="0"/>
                      </a:rPr>
                      <m:t>=</m:t>
                    </m:r>
                    <m:r>
                      <a:rPr lang="en-US" i="1">
                        <a:latin typeface="Cambria Math" panose="02040503050406030204" pitchFamily="18" charset="0"/>
                      </a:rPr>
                      <m:t>𝐴𝐼𝐶</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den>
                    </m:f>
                    <m:r>
                      <a:rPr lang="en-US" i="1">
                        <a:latin typeface="Cambria Math" panose="02040503050406030204" pitchFamily="18" charset="0"/>
                      </a:rPr>
                      <m:t>,</m:t>
                    </m:r>
                  </m:oMath>
                </a14:m>
                <a:r>
                  <a:rPr lang="en-US" dirty="0"/>
                  <a:t> modified Akaike information criterion </a:t>
                </a:r>
              </a:p>
              <a:p>
                <a:pPr marL="0" indent="0" algn="ctr">
                  <a:buNone/>
                </a:pPr>
                <a14:m>
                  <m:oMath xmlns:m="http://schemas.openxmlformats.org/officeDocument/2006/math">
                    <m:r>
                      <a:rPr lang="en-US" i="1">
                        <a:latin typeface="Cambria Math" panose="02040503050406030204" pitchFamily="18" charset="0"/>
                      </a:rPr>
                      <m:t>𝐻𝑄𝐶</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r>
                          <a:rPr lang="en-US" i="1">
                            <a:latin typeface="Cambria Math" panose="02040503050406030204" pitchFamily="18" charset="0"/>
                          </a:rPr>
                          <m:t>𝑁</m:t>
                        </m:r>
                      </m:den>
                    </m:f>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𝑙𝑛</m:t>
                    </m:r>
                    <m:r>
                      <a:rPr lang="en-US" i="1">
                        <a:latin typeface="Cambria Math" panose="02040503050406030204" pitchFamily="18" charset="0"/>
                      </a:rPr>
                      <m:t>(</m:t>
                    </m:r>
                    <m:r>
                      <a:rPr lang="en-US" i="1">
                        <a:latin typeface="Cambria Math" panose="02040503050406030204" pitchFamily="18" charset="0"/>
                      </a:rPr>
                      <m:t>𝑙𝑛𝑁</m:t>
                    </m:r>
                    <m:r>
                      <a:rPr lang="en-US" i="1">
                        <a:latin typeface="Cambria Math" panose="02040503050406030204" pitchFamily="18" charset="0"/>
                      </a:rPr>
                      <m:t>),</m:t>
                    </m:r>
                  </m:oMath>
                </a14:m>
                <a:r>
                  <a:rPr lang="en-US" dirty="0"/>
                  <a:t> Hannan–Quinn information criterion</a:t>
                </a:r>
              </a:p>
              <a:p>
                <a:r>
                  <a:rPr lang="en-US" dirty="0"/>
                  <a:t>Where </a:t>
                </a:r>
              </a:p>
              <a:p>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𝑅𝑆𝑆</m:t>
                        </m:r>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e>
                        </m:d>
                      </m:den>
                    </m:f>
                  </m:oMath>
                </a14:m>
                <a:r>
                  <a:rPr lang="en-US" dirty="0"/>
                  <a:t>  is the estimation of the model likelihood; </a:t>
                </a:r>
                <a14:m>
                  <m:oMath xmlns:m="http://schemas.openxmlformats.org/officeDocument/2006/math">
                    <m:r>
                      <a:rPr lang="en-US" i="1">
                        <a:latin typeface="Cambria Math" panose="02040503050406030204" pitchFamily="18" charset="0"/>
                      </a:rPr>
                      <m:t>𝑅𝑆𝑆</m:t>
                    </m:r>
                  </m:oMath>
                </a14:m>
                <a:r>
                  <a:rPr lang="en-US" dirty="0" smtClean="0"/>
                  <a:t> is the root of sum of square. </a:t>
                </a:r>
                <a:endParaRPr lang="en-US" dirty="0"/>
              </a:p>
              <a:p>
                <a:r>
                  <a:rPr lang="en-US" dirty="0"/>
                  <a:t>k is the full number of parameters:  </a:t>
                </a:r>
              </a:p>
              <a:p>
                <a:r>
                  <a:rPr lang="en-US" dirty="0"/>
                  <a:t>for ARMA without constant </a:t>
                </a:r>
                <a14:m>
                  <m:oMath xmlns:m="http://schemas.openxmlformats.org/officeDocument/2006/math">
                    <m:r>
                      <a:rPr lang="en-US" i="1" smtClean="0">
                        <a:latin typeface="Cambria Math" panose="02040503050406030204" pitchFamily="18" charset="0"/>
                      </a:rPr>
                      <m:t>𝑘</m:t>
                    </m:r>
                    <m:r>
                      <a:rPr lang="en-US" i="1" smtClean="0">
                        <a:latin typeface="Cambria Math" panose="02040503050406030204" pitchFamily="18" charset="0"/>
                      </a:rPr>
                      <m:t>=</m:t>
                    </m:r>
                    <m:r>
                      <a:rPr lang="en-US" i="1" smtClean="0">
                        <a:latin typeface="Cambria Math" panose="02040503050406030204" pitchFamily="18" charset="0"/>
                      </a:rPr>
                      <m:t>𝑝</m:t>
                    </m:r>
                    <m:r>
                      <a:rPr lang="en-US" i="1" smtClean="0">
                        <a:latin typeface="Cambria Math" panose="02040503050406030204" pitchFamily="18" charset="0"/>
                      </a:rPr>
                      <m:t>+</m:t>
                    </m:r>
                    <m:r>
                      <a:rPr lang="en-US" i="1" smtClean="0">
                        <a:latin typeface="Cambria Math" panose="02040503050406030204" pitchFamily="18" charset="0"/>
                      </a:rPr>
                      <m:t>𝑞</m:t>
                    </m:r>
                  </m:oMath>
                </a14:m>
                <a:r>
                  <a:rPr lang="en-US" dirty="0"/>
                  <a:t> in other </a:t>
                </a:r>
                <a:r>
                  <a:rPr lang="en-US" dirty="0" smtClean="0"/>
                  <a:t>case (with constant value)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+1</m:t>
                    </m:r>
                  </m:oMath>
                </a14:m>
                <a:r>
                  <a:rPr lang="en-US" dirty="0"/>
                  <a:t>; </a:t>
                </a:r>
              </a:p>
              <a:p>
                <a:r>
                  <a:rPr lang="en-US" dirty="0" smtClean="0"/>
                  <a:t>The </a:t>
                </a:r>
                <a:r>
                  <a:rPr lang="en-US" dirty="0"/>
                  <a:t>specificity of these criteria lies in the joint optimization the number of parameters and RSS value</a:t>
                </a:r>
                <a:r>
                  <a:rPr lang="en-US" dirty="0" smtClean="0"/>
                  <a:t>.</a:t>
                </a:r>
              </a:p>
              <a:p>
                <a:r>
                  <a:rPr lang="en-US" dirty="0" smtClean="0"/>
                  <a:t>Between </a:t>
                </a:r>
                <a:r>
                  <a:rPr lang="en-US" dirty="0"/>
                  <a:t>these criteria AIC is the most popular, </a:t>
                </a:r>
                <a:endParaRPr lang="en-US" dirty="0" smtClean="0"/>
              </a:p>
              <a:p>
                <a:r>
                  <a:rPr lang="en-US" dirty="0" smtClean="0"/>
                  <a:t>but </a:t>
                </a:r>
                <a:r>
                  <a:rPr lang="en-US" dirty="0" err="1"/>
                  <a:t>AICc</a:t>
                </a:r>
                <a:r>
                  <a:rPr lang="en-US" dirty="0"/>
                  <a:t> is suppose to provide better result.  </a:t>
                </a:r>
              </a:p>
              <a:p>
                <a:r>
                  <a:rPr lang="en-US" dirty="0"/>
                  <a:t>The criteria could be applied of automatization parametric search routine.</a:t>
                </a:r>
              </a:p>
              <a:p>
                <a:pPr>
                  <a:lnSpc>
                    <a:spcPct val="120000"/>
                  </a:lnSpc>
                  <a:spcBef>
                    <a:spcPts val="0"/>
                  </a:spcBef>
                </a:pPr>
                <a:endParaRPr lang="en-US" sz="1600" dirty="0"/>
              </a:p>
            </p:txBody>
          </p:sp>
        </mc:Choice>
        <mc:Fallback>
          <p:sp>
            <p:nvSpPr>
              <p:cNvPr id="3" name="Объект 2">
                <a:extLst>
                  <a:ext uri="{FF2B5EF4-FFF2-40B4-BE49-F238E27FC236}">
                    <a16:creationId xmlns:a16="http://schemas.microsoft.com/office/drawing/2014/main" id="{40ACB7F2-07F5-4100-AF8D-CFA14F65E0BA}"/>
                  </a:ext>
                </a:extLst>
              </p:cNvPr>
              <p:cNvSpPr>
                <a:spLocks noGrp="1" noRot="1" noChangeAspect="1" noMove="1" noResize="1" noEditPoints="1" noAdjustHandles="1" noChangeArrowheads="1" noChangeShapeType="1" noTextEdit="1"/>
              </p:cNvSpPr>
              <p:nvPr>
                <p:ph idx="1"/>
              </p:nvPr>
            </p:nvSpPr>
            <p:spPr>
              <a:xfrm>
                <a:off x="246528" y="905436"/>
                <a:ext cx="11564472" cy="5876364"/>
              </a:xfrm>
              <a:blipFill>
                <a:blip r:embed="rId2"/>
                <a:stretch>
                  <a:fillRect l="-474" t="-1971" b="-726"/>
                </a:stretch>
              </a:blipFill>
            </p:spPr>
            <p:txBody>
              <a:bodyPr/>
              <a:lstStyle/>
              <a:p>
                <a:r>
                  <a:rPr lang="ru-RU">
                    <a:noFill/>
                  </a:rPr>
                  <a:t> </a:t>
                </a:r>
              </a:p>
            </p:txBody>
          </p:sp>
        </mc:Fallback>
      </mc:AlternateContent>
      <p:sp>
        <p:nvSpPr>
          <p:cNvPr id="4" name="Rectangle 1">
            <a:extLst>
              <a:ext uri="{FF2B5EF4-FFF2-40B4-BE49-F238E27FC236}">
                <a16:creationId xmlns:a16="http://schemas.microsoft.com/office/drawing/2014/main" id="{1A3DAA71-2A2C-4B3E-8B0A-660871E8E4BC}"/>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413285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7EDD323469A458BCF109D73A34D4D" ma:contentTypeVersion="3" ma:contentTypeDescription="Create a new document." ma:contentTypeScope="" ma:versionID="d88fdcddae8c3da8e6658c2d20039761">
  <xsd:schema xmlns:xsd="http://www.w3.org/2001/XMLSchema" xmlns:xs="http://www.w3.org/2001/XMLSchema" xmlns:p="http://schemas.microsoft.com/office/2006/metadata/properties" xmlns:ns2="c5498d76-9dcf-4136-af53-16e3a19294e3" targetNamespace="http://schemas.microsoft.com/office/2006/metadata/properties" ma:root="true" ma:fieldsID="0862c169b2c5a2aafd845329f24e26d6" ns2:_="">
    <xsd:import namespace="c5498d76-9dcf-4136-af53-16e3a19294e3"/>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498d76-9dcf-4136-af53-16e3a19294e3"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c5498d76-9dcf-4136-af53-16e3a19294e3" xsi:nil="true"/>
  </documentManagement>
</p:properties>
</file>

<file path=customXml/itemProps1.xml><?xml version="1.0" encoding="utf-8"?>
<ds:datastoreItem xmlns:ds="http://schemas.openxmlformats.org/officeDocument/2006/customXml" ds:itemID="{FA6087F7-21EF-4A34-8972-B1E2BC85FF12}"/>
</file>

<file path=customXml/itemProps2.xml><?xml version="1.0" encoding="utf-8"?>
<ds:datastoreItem xmlns:ds="http://schemas.openxmlformats.org/officeDocument/2006/customXml" ds:itemID="{E7A9F128-CB98-48F7-BDBF-1DD4FD0F4635}"/>
</file>

<file path=customXml/itemProps3.xml><?xml version="1.0" encoding="utf-8"?>
<ds:datastoreItem xmlns:ds="http://schemas.openxmlformats.org/officeDocument/2006/customXml" ds:itemID="{7FAE0A2E-5D99-4685-ABEB-90A77B5AB5CE}"/>
</file>

<file path=docProps/app.xml><?xml version="1.0" encoding="utf-8"?>
<Properties xmlns="http://schemas.openxmlformats.org/officeDocument/2006/extended-properties" xmlns:vt="http://schemas.openxmlformats.org/officeDocument/2006/docPropsVTypes">
  <TotalTime>456</TotalTime>
  <Words>1965</Words>
  <Application>Microsoft Office PowerPoint</Application>
  <PresentationFormat>Широкоэкранный</PresentationFormat>
  <Paragraphs>321</Paragraphs>
  <Slides>42</Slides>
  <Notes>0</Notes>
  <HiddenSlides>1</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42</vt:i4>
      </vt:variant>
    </vt:vector>
  </HeadingPairs>
  <TitlesOfParts>
    <vt:vector size="52" baseType="lpstr">
      <vt:lpstr>Arial</vt:lpstr>
      <vt:lpstr>Calibri</vt:lpstr>
      <vt:lpstr>Calibri Light</vt:lpstr>
      <vt:lpstr>Cambria</vt:lpstr>
      <vt:lpstr>Cambria Math</vt:lpstr>
      <vt:lpstr>Georgia</vt:lpstr>
      <vt:lpstr>Georgia</vt:lpstr>
      <vt:lpstr>inherit</vt:lpstr>
      <vt:lpstr>Times New Roman</vt:lpstr>
      <vt:lpstr>Тема Office</vt:lpstr>
      <vt:lpstr>Auto Regressive  Moving Average models</vt:lpstr>
      <vt:lpstr>AutoRegressive Moving Average model (ARMA)</vt:lpstr>
      <vt:lpstr>AutoRegressive Moving Average model (ARMA)</vt:lpstr>
      <vt:lpstr>AutoRegressive Moving Average model (ARMA)</vt:lpstr>
      <vt:lpstr>AutoRegressive Moving Average model (ARMA)</vt:lpstr>
      <vt:lpstr>AutoRegressive Moving Average model (ARMA)</vt:lpstr>
      <vt:lpstr>ARMA  Order Selection</vt:lpstr>
      <vt:lpstr>Example of Order Selection</vt:lpstr>
      <vt:lpstr>ARMA coefficient estimation</vt:lpstr>
      <vt:lpstr>ARMA coefficient estimation Example</vt:lpstr>
      <vt:lpstr>ARMA coefficient estimation Example Residual!</vt:lpstr>
      <vt:lpstr>Arma ALGORITHM</vt:lpstr>
      <vt:lpstr>Auto Regressive Integrative Moving Average models</vt:lpstr>
      <vt:lpstr>Autoregressive integrated moving average (ARIMA)</vt:lpstr>
      <vt:lpstr>Lag form of ARIMA</vt:lpstr>
      <vt:lpstr>EXAMPLE</vt:lpstr>
      <vt:lpstr>ARIMA  stationarity</vt:lpstr>
      <vt:lpstr>Lag form of ARIMA</vt:lpstr>
      <vt:lpstr>Lag operator form of ARIMA</vt:lpstr>
      <vt:lpstr>Lag operator form of ARIMA</vt:lpstr>
      <vt:lpstr>Lag form of ARIMA</vt:lpstr>
      <vt:lpstr>ARIMA</vt:lpstr>
      <vt:lpstr>Seasonal Autoregressive  Integrated Moving Average (SARIMA).</vt:lpstr>
      <vt:lpstr>SARIMA  Forms</vt:lpstr>
      <vt:lpstr>SARIMA  Example</vt:lpstr>
      <vt:lpstr>SARIMA  Example</vt:lpstr>
      <vt:lpstr>SARIMA  Example</vt:lpstr>
      <vt:lpstr>SARIMA  Example</vt:lpstr>
      <vt:lpstr>The algorithm of fitting an SARIMA model</vt:lpstr>
      <vt:lpstr>SARIMA Initial Order selection Rules</vt:lpstr>
      <vt:lpstr>SARIMA Order selection. Notes</vt:lpstr>
      <vt:lpstr>SARIMA Order selection. Notes</vt:lpstr>
      <vt:lpstr>SARIMA Order selection. Example</vt:lpstr>
      <vt:lpstr>SARIMA Order selection. Example</vt:lpstr>
      <vt:lpstr>SARIMA Order selection. Example</vt:lpstr>
      <vt:lpstr>ARMA coefficient estimation</vt:lpstr>
      <vt:lpstr>ARMA coefficient estimation Example</vt:lpstr>
      <vt:lpstr>ARMA coefficient estimation Example</vt:lpstr>
      <vt:lpstr>ARMA coefficient estimation Example</vt:lpstr>
      <vt:lpstr>Other SARIMA-Like Models</vt:lpstr>
      <vt:lpstr>Exogenous factor (SARIMAX)</vt:lpstr>
      <vt:lpstr>ARCH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AutoRegressive Moving Average models</dc:title>
  <dc:creator>Ронкин Михаил Владимирович</dc:creator>
  <cp:lastModifiedBy>Папуловская Наталья Владимировна</cp:lastModifiedBy>
  <cp:revision>60</cp:revision>
  <dcterms:created xsi:type="dcterms:W3CDTF">2021-11-21T16:45:21Z</dcterms:created>
  <dcterms:modified xsi:type="dcterms:W3CDTF">2023-03-22T14:04:26Z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0x0101000227EDD323469A458BCF109D73A34D4D</vt:lpwstr>
  </property>
</Properties>
</file>